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2" r:id="rId5"/>
    <p:sldMasterId id="2147483715" r:id="rId6"/>
    <p:sldMasterId id="2147483744" r:id="rId7"/>
  </p:sldMasterIdLst>
  <p:notesMasterIdLst>
    <p:notesMasterId r:id="rId29"/>
  </p:notesMasterIdLst>
  <p:handoutMasterIdLst>
    <p:handoutMasterId r:id="rId30"/>
  </p:handoutMasterIdLst>
  <p:sldIdLst>
    <p:sldId id="272" r:id="rId8"/>
    <p:sldId id="302" r:id="rId9"/>
    <p:sldId id="303" r:id="rId10"/>
    <p:sldId id="304" r:id="rId11"/>
    <p:sldId id="305" r:id="rId12"/>
    <p:sldId id="311" r:id="rId13"/>
    <p:sldId id="306" r:id="rId14"/>
    <p:sldId id="307" r:id="rId15"/>
    <p:sldId id="308" r:id="rId16"/>
    <p:sldId id="309" r:id="rId17"/>
    <p:sldId id="313" r:id="rId18"/>
    <p:sldId id="312" r:id="rId19"/>
    <p:sldId id="314" r:id="rId20"/>
    <p:sldId id="310" r:id="rId21"/>
    <p:sldId id="318" r:id="rId22"/>
    <p:sldId id="317" r:id="rId23"/>
    <p:sldId id="316" r:id="rId24"/>
    <p:sldId id="319" r:id="rId25"/>
    <p:sldId id="315" r:id="rId26"/>
    <p:sldId id="300" r:id="rId27"/>
    <p:sldId id="301" r:id="rId2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00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p:cViewPr varScale="1">
        <p:scale>
          <a:sx n="79" d="100"/>
          <a:sy n="79" d="100"/>
        </p:scale>
        <p:origin x="-258" y="222"/>
      </p:cViewPr>
      <p:guideLst/>
    </p:cSldViewPr>
  </p:slideViewPr>
  <p:notesTextViewPr>
    <p:cViewPr>
      <p:scale>
        <a:sx n="3" d="2"/>
        <a:sy n="3" d="2"/>
      </p:scale>
      <p:origin x="0" y="0"/>
    </p:cViewPr>
  </p:notesTextViewPr>
  <p:notesViewPr>
    <p:cSldViewPr>
      <p:cViewPr varScale="1">
        <p:scale>
          <a:sx n="54" d="100"/>
          <a:sy n="54" d="100"/>
        </p:scale>
        <p:origin x="1734" y="42"/>
      </p:cViewPr>
      <p:guideLst/>
    </p:cSldViewPr>
  </p:notesViewPr>
  <p:gridSpacing cx="180000" cy="1800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239FBE-FC08-4336-9B53-CDE8BC5ED33D}" type="datetimeFigureOut">
              <a:rPr lang="ru-RU" smtClean="0"/>
              <a:t>03.12.2015</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ECD123-6884-4760-B606-96DCE73523BF}" type="slidenum">
              <a:rPr lang="ru-RU" smtClean="0"/>
              <a:t>‹#›</a:t>
            </a:fld>
            <a:endParaRPr lang="ru-RU"/>
          </a:p>
        </p:txBody>
      </p:sp>
    </p:spTree>
    <p:extLst>
      <p:ext uri="{BB962C8B-B14F-4D97-AF65-F5344CB8AC3E}">
        <p14:creationId xmlns:p14="http://schemas.microsoft.com/office/powerpoint/2010/main" val="3609599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EBF37-D0C5-4B7C-9D35-9D2E20CA27EC}" type="datetimeFigureOut">
              <a:rPr lang="ru-RU" smtClean="0"/>
              <a:t>03.12.2015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433C5-CB4C-40EB-A40C-199F8FB8C30C}" type="slidenum">
              <a:rPr lang="ru-RU" smtClean="0"/>
              <a:t>‹#›</a:t>
            </a:fld>
            <a:endParaRPr lang="ru-RU"/>
          </a:p>
        </p:txBody>
      </p:sp>
    </p:spTree>
    <p:extLst>
      <p:ext uri="{BB962C8B-B14F-4D97-AF65-F5344CB8AC3E}">
        <p14:creationId xmlns:p14="http://schemas.microsoft.com/office/powerpoint/2010/main" val="10413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Рассказываем</a:t>
            </a:r>
            <a:r>
              <a:rPr lang="ru-RU" baseline="0" dirty="0" smtClean="0"/>
              <a:t> про то, что в современном мире очень важен как код, работающий в облаке, так и код, работающий на разных клиентских устройствах. Майкрософт – единственная компания, которая контролирует платформу как в облаке, так и на различных клиентах (ПК, </a:t>
            </a:r>
            <a:r>
              <a:rPr lang="ru-RU" baseline="0" dirty="0" err="1" smtClean="0"/>
              <a:t>таблет</a:t>
            </a:r>
            <a:r>
              <a:rPr lang="ru-RU" baseline="0" dirty="0" smtClean="0"/>
              <a:t>, смартфон, гостиная, устройства)</a:t>
            </a:r>
            <a:endParaRPr lang="ru-R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1E0888-CB3E-4832-BEBB-E0F202249C7E}" type="datetime1">
              <a:rPr lang="en-US" smtClean="0"/>
              <a:t>12/3/2015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559135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Обратимся</a:t>
            </a:r>
            <a:r>
              <a:rPr lang="ru-RU" baseline="0" dirty="0" smtClean="0"/>
              <a:t> к истории. Все начиналось с </a:t>
            </a:r>
            <a:r>
              <a:rPr lang="en-US" baseline="0" dirty="0" smtClean="0"/>
              <a:t>Windows Phone </a:t>
            </a:r>
            <a:r>
              <a:rPr lang="ru-RU" baseline="0" dirty="0" smtClean="0"/>
              <a:t>и </a:t>
            </a:r>
            <a:r>
              <a:rPr lang="en-US" baseline="0" dirty="0" smtClean="0"/>
              <a:t>Windows 8</a:t>
            </a:r>
            <a:r>
              <a:rPr lang="ru-RU" baseline="0" dirty="0" smtClean="0"/>
              <a:t>, которые были разными платформами – с общим дизайном и немного похожими моделями программирования. </a:t>
            </a:r>
            <a:r>
              <a:rPr lang="en-US" baseline="0" dirty="0" smtClean="0"/>
              <a:t>Windows 8 – </a:t>
            </a:r>
            <a:r>
              <a:rPr lang="ru-RU" baseline="0" dirty="0" smtClean="0"/>
              <a:t>общее ядро. </a:t>
            </a:r>
            <a:r>
              <a:rPr lang="en-US" baseline="0" dirty="0" smtClean="0"/>
              <a:t>Windows 8.1 – </a:t>
            </a:r>
            <a:r>
              <a:rPr lang="ru-RU" baseline="0" dirty="0" smtClean="0"/>
              <a:t>общее ядро и общее </a:t>
            </a:r>
            <a:r>
              <a:rPr lang="en-US" baseline="0" dirty="0" smtClean="0"/>
              <a:t>API. </a:t>
            </a:r>
            <a:r>
              <a:rPr lang="ru-RU" baseline="0" dirty="0" smtClean="0"/>
              <a:t>Это та точка, на которой мы находимся сейчас.</a:t>
            </a:r>
            <a:endParaRPr lang="ru-RU"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B507630-F571-4A70-B21F-3815D6E4AFC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77525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r>
              <a:rPr lang="en-US" sz="800" dirty="0" smtClean="0"/>
              <a:t>Windows 10 runs on a wide variety</a:t>
            </a:r>
            <a:r>
              <a:rPr lang="en-US" sz="800" baseline="0" dirty="0" smtClean="0"/>
              <a:t> of devices, from phones with a 4.5” screen, through phablets, tablets, PCs, laptops, convertibles such as the Surface, on desktops and All-in-ones, to the Xbox in your living room and right up to giant 84” screens such as our team collaboration device, the Surface Hub. And it also takes in very tiny cheap computers such as the Raspberry Pi 2, and innovative hardware such as the </a:t>
            </a:r>
            <a:r>
              <a:rPr lang="en-US" sz="800" baseline="0" dirty="0" err="1" smtClean="0"/>
              <a:t>Hololens</a:t>
            </a:r>
            <a:r>
              <a:rPr lang="en-US" sz="800" baseline="0" dirty="0" smtClean="0"/>
              <a:t>.</a:t>
            </a: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7</a:t>
            </a:fld>
            <a:endParaRPr lang="en-US" dirty="0">
              <a:solidFill>
                <a:prstClr val="black"/>
              </a:solidFill>
              <a:latin typeface="Arial"/>
            </a:endParaRPr>
          </a:p>
        </p:txBody>
      </p:sp>
    </p:spTree>
    <p:extLst>
      <p:ext uri="{BB962C8B-B14F-4D97-AF65-F5344CB8AC3E}">
        <p14:creationId xmlns:p14="http://schemas.microsoft.com/office/powerpoint/2010/main" val="2029885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smtClean="0"/>
              <a:t>We’ve divided this broad range of hardware into different device families – as developers you will likely build apps that target one</a:t>
            </a:r>
            <a:r>
              <a:rPr lang="en-US" sz="800" baseline="0" dirty="0" smtClean="0"/>
              <a:t> or more device families.</a:t>
            </a:r>
          </a:p>
          <a:p>
            <a:endParaRPr lang="en-US" sz="800" baseline="0" dirty="0" smtClean="0"/>
          </a:p>
          <a:p>
            <a:r>
              <a:rPr lang="en-US" sz="800" baseline="0" dirty="0" smtClean="0"/>
              <a:t>&lt;click&gt;</a:t>
            </a:r>
          </a:p>
          <a:p>
            <a:endParaRPr lang="en-US" sz="800" baseline="0" dirty="0" smtClean="0"/>
          </a:p>
          <a:p>
            <a:r>
              <a:rPr lang="en-US" sz="800" baseline="0" dirty="0" smtClean="0"/>
              <a:t>We have small devices and </a:t>
            </a:r>
            <a:r>
              <a:rPr lang="en-US" sz="800" baseline="0" dirty="0" err="1" smtClean="0"/>
              <a:t>IoT</a:t>
            </a:r>
            <a:r>
              <a:rPr lang="en-US" sz="800" baseline="0" dirty="0" smtClean="0"/>
              <a:t>, phones and small tablets are in the Mobile device family, large tablets and PCs in the PC (or as we more usually call it, Desktop) family, the Xbox, Surface Hub (or ‘Team’) and finally the </a:t>
            </a:r>
            <a:r>
              <a:rPr lang="en-US" sz="800" baseline="0" dirty="0" err="1" smtClean="0"/>
              <a:t>Hololens</a:t>
            </a:r>
            <a:endParaRPr lang="en-US" sz="800" baseline="0" dirty="0" smtClean="0"/>
          </a:p>
          <a:p>
            <a:endParaRPr lang="en-US" sz="800" baseline="0" dirty="0" smtClean="0"/>
          </a:p>
          <a:p>
            <a:r>
              <a:rPr lang="en-US" sz="800" baseline="0" dirty="0" smtClean="0"/>
              <a:t>&lt;click&gt;</a:t>
            </a:r>
          </a:p>
          <a:p>
            <a:endParaRPr lang="en-US" sz="800" baseline="0" dirty="0" smtClean="0"/>
          </a:p>
          <a:p>
            <a:r>
              <a:rPr lang="en-US" sz="800" baseline="0" dirty="0" smtClean="0"/>
              <a:t>And all of these device families run the same developer platform – the Universal Windows Platform. You can build a single app that can run across all these device families using a single SDK and distribute apps through a single store.</a:t>
            </a:r>
          </a:p>
          <a:p>
            <a:r>
              <a:rPr lang="en-US" sz="800" baseline="0" dirty="0" smtClean="0"/>
              <a:t>Of course, with this diversity of devices, what we are *not* saying is that you should create one app that kind of works adequately across all these devices. No, we want you to create apps that shine on each device family, so we’ve added APIs, controls and tools to help you build an adaptive UI.</a:t>
            </a:r>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8</a:t>
            </a:fld>
            <a:endParaRPr lang="en-US">
              <a:solidFill>
                <a:prstClr val="black"/>
              </a:solidFill>
              <a:latin typeface="Arial"/>
            </a:endParaRPr>
          </a:p>
        </p:txBody>
      </p:sp>
    </p:spTree>
    <p:extLst>
      <p:ext uri="{BB962C8B-B14F-4D97-AF65-F5344CB8AC3E}">
        <p14:creationId xmlns:p14="http://schemas.microsoft.com/office/powerpoint/2010/main" val="1089595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So let’s take a look at the different ways you can build</a:t>
            </a:r>
            <a:r>
              <a:rPr lang="en-US" baseline="0" dirty="0" smtClean="0"/>
              <a:t> apps for Windows 10.</a:t>
            </a:r>
          </a:p>
          <a:p>
            <a:endParaRPr lang="en-US" baseline="0" dirty="0" smtClean="0"/>
          </a:p>
          <a:p>
            <a:r>
              <a:rPr lang="en-US" baseline="0" dirty="0" smtClean="0"/>
              <a:t>&lt;click&gt;</a:t>
            </a:r>
          </a:p>
          <a:p>
            <a:endParaRPr lang="en-US" baseline="0" dirty="0" smtClean="0"/>
          </a:p>
          <a:p>
            <a:r>
              <a:rPr lang="en-US" baseline="0" dirty="0" smtClean="0"/>
              <a:t>First of all there are the ‘traditional’ ways of building apps for Windows desktop, using tools such as WPF, MFC and full .NET. These are what we term ‘CWA’ (Classic Windows Apps) and are still a great way of building apps for Windows desktop. Although, note that we are working on some tools, called Project ‘Centennial’ that will allow CWAs to be packaged for distribution through the Windows Store – more on that later.</a:t>
            </a:r>
          </a:p>
          <a:p>
            <a:endParaRPr lang="en-US" baseline="0" dirty="0" smtClean="0"/>
          </a:p>
          <a:p>
            <a:r>
              <a:rPr lang="en-US" baseline="0" dirty="0" smtClean="0"/>
              <a:t>&lt;click&gt;</a:t>
            </a:r>
          </a:p>
          <a:p>
            <a:endParaRPr lang="en-US" baseline="0" dirty="0" smtClean="0"/>
          </a:p>
          <a:p>
            <a:r>
              <a:rPr lang="en-US" baseline="0" dirty="0" smtClean="0"/>
              <a:t>Then, we’ve got the new UWP, which is based on the Windows Runtime APIs that we used for building Windows Store apps in Windows 8.x and Windows Phone 8.1. Here you can use HTML and JavaScript to create universal Windows apps, or XAML and C#/VB or C++, or you can use DirectX and one of the many popular middleware packages to create games. And these all build upon the UWP APIs and can run across all Windows 10 devices.</a:t>
            </a:r>
          </a:p>
          <a:p>
            <a:endParaRPr lang="en-US" baseline="0" dirty="0" smtClean="0"/>
          </a:p>
          <a:p>
            <a:r>
              <a:rPr lang="en-US" baseline="0" dirty="0" smtClean="0"/>
              <a:t>&lt;click&gt;</a:t>
            </a:r>
          </a:p>
          <a:p>
            <a:endParaRPr lang="en-US" baseline="0" dirty="0" smtClean="0"/>
          </a:p>
          <a:p>
            <a:r>
              <a:rPr lang="en-US" baseline="0" dirty="0" smtClean="0"/>
              <a:t>Finally, we’ve got a number of bridging technologies. We want to enable developers to use whichever technologies they are comfortable with, and help them to create Windows apps. So we’ve got eh Windows Bridge for iOS, the Windows Bridge for Android, hosted Web Apps to help web sites to be discoverable through the Windows Store and to call UWP APIs, and a Bridge for classical Windows Apps. More on all of those soon.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0E83BD9-5195-4298-B962-E0672DF7C7D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37878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 it’s a big</a:t>
            </a:r>
            <a:r>
              <a:rPr lang="en-GB" baseline="0" dirty="0" smtClean="0"/>
              <a:t> API!</a:t>
            </a:r>
          </a:p>
          <a:p>
            <a:endParaRPr lang="en-GB" baseline="0" dirty="0" smtClean="0"/>
          </a:p>
          <a:p>
            <a:r>
              <a:rPr lang="en-GB" baseline="0" dirty="0" smtClean="0"/>
              <a:t>Here’s just a sample of some of the feature areas that UWP APIs cover.</a:t>
            </a:r>
          </a:p>
          <a:p>
            <a:endParaRPr lang="en-GB" baseline="0" dirty="0" smtClean="0"/>
          </a:p>
          <a:p>
            <a:r>
              <a:rPr lang="en-GB" baseline="0" dirty="0" smtClean="0"/>
              <a:t>As you build apps against the UWP, you will find that the vast majority of the things you want to enable can be achieved by APIs that are in the UWP – and therefore available across all Windows 10 devices. We do have a way of calling device family-specific APIs, and we’ll come onto that shortly. But most of what you need can be found in the UWP.</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503680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latin typeface="Calibri" panose="020F0502020204030204"/>
              </a:rPr>
              <a:pPr/>
              <a:t>15</a:t>
            </a:fld>
            <a:endParaRPr lang="en-US" dirty="0">
              <a:solidFill>
                <a:prstClr val="black"/>
              </a:solidFill>
              <a:latin typeface="Calibri" panose="020F0502020204030204"/>
            </a:endParaRPr>
          </a:p>
        </p:txBody>
      </p:sp>
      <p:sp>
        <p:nvSpPr>
          <p:cNvPr id="5"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Calibri" panose="020F0502020204030204"/>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Calibri" panose="020F0502020204030204"/>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Calibri" panose="020F0502020204030204"/>
              </a:rPr>
            </a:br>
            <a:r>
              <a:rPr lang="en-US" sz="500" dirty="0" smtClean="0">
                <a:solidFill>
                  <a:srgbClr val="000000"/>
                </a:solidFill>
                <a:latin typeface="Calibri" panose="020F0502020204030204"/>
              </a:rPr>
              <a:t>MICROSOFT MAKES NO WARRANTIES, EXPRESS, IMPLIED OR STATUTORY, AS TO THE INFORMATION IN THIS PRESENTATION.</a:t>
            </a:r>
          </a:p>
        </p:txBody>
      </p:sp>
    </p:spTree>
    <p:extLst>
      <p:ext uri="{BB962C8B-B14F-4D97-AF65-F5344CB8AC3E}">
        <p14:creationId xmlns:p14="http://schemas.microsoft.com/office/powerpoint/2010/main" val="2960857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73731"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685800">
              <a:defRPr>
                <a:solidFill>
                  <a:schemeClr val="tx1"/>
                </a:solidFill>
                <a:latin typeface="Segoe UI" pitchFamily="34" charset="0"/>
                <a:cs typeface="Arial" pitchFamily="34" charset="0"/>
              </a:defRPr>
            </a:lvl1pPr>
            <a:lvl2pPr marL="742950" indent="-285750" defTabSz="685800">
              <a:defRPr>
                <a:solidFill>
                  <a:schemeClr val="tx1"/>
                </a:solidFill>
                <a:latin typeface="Segoe UI" pitchFamily="34" charset="0"/>
                <a:cs typeface="Arial" pitchFamily="34" charset="0"/>
              </a:defRPr>
            </a:lvl2pPr>
            <a:lvl3pPr marL="1143000" indent="-228600" defTabSz="685800">
              <a:defRPr>
                <a:solidFill>
                  <a:schemeClr val="tx1"/>
                </a:solidFill>
                <a:latin typeface="Segoe UI" pitchFamily="34" charset="0"/>
                <a:cs typeface="Arial" pitchFamily="34" charset="0"/>
              </a:defRPr>
            </a:lvl3pPr>
            <a:lvl4pPr marL="1600200" indent="-228600" defTabSz="685800">
              <a:defRPr>
                <a:solidFill>
                  <a:schemeClr val="tx1"/>
                </a:solidFill>
                <a:latin typeface="Segoe UI" pitchFamily="34" charset="0"/>
                <a:cs typeface="Arial" pitchFamily="34" charset="0"/>
              </a:defRPr>
            </a:lvl4pPr>
            <a:lvl5pPr marL="2057400" indent="-228600" defTabSz="685800">
              <a:defRPr>
                <a:solidFill>
                  <a:schemeClr val="tx1"/>
                </a:solidFill>
                <a:latin typeface="Segoe UI" pitchFamily="34" charset="0"/>
                <a:cs typeface="Arial" pitchFamily="34" charset="0"/>
              </a:defRPr>
            </a:lvl5pPr>
            <a:lvl6pPr marL="2514600" indent="-228600" defTabSz="685800" fontAlgn="base">
              <a:spcBef>
                <a:spcPct val="0"/>
              </a:spcBef>
              <a:spcAft>
                <a:spcPct val="0"/>
              </a:spcAft>
              <a:defRPr>
                <a:solidFill>
                  <a:schemeClr val="tx1"/>
                </a:solidFill>
                <a:latin typeface="Segoe UI" pitchFamily="34" charset="0"/>
                <a:cs typeface="Arial" pitchFamily="34" charset="0"/>
              </a:defRPr>
            </a:lvl6pPr>
            <a:lvl7pPr marL="2971800" indent="-228600" defTabSz="685800" fontAlgn="base">
              <a:spcBef>
                <a:spcPct val="0"/>
              </a:spcBef>
              <a:spcAft>
                <a:spcPct val="0"/>
              </a:spcAft>
              <a:defRPr>
                <a:solidFill>
                  <a:schemeClr val="tx1"/>
                </a:solidFill>
                <a:latin typeface="Segoe UI" pitchFamily="34" charset="0"/>
                <a:cs typeface="Arial" pitchFamily="34" charset="0"/>
              </a:defRPr>
            </a:lvl7pPr>
            <a:lvl8pPr marL="3429000" indent="-228600" defTabSz="685800" fontAlgn="base">
              <a:spcBef>
                <a:spcPct val="0"/>
              </a:spcBef>
              <a:spcAft>
                <a:spcPct val="0"/>
              </a:spcAft>
              <a:defRPr>
                <a:solidFill>
                  <a:schemeClr val="tx1"/>
                </a:solidFill>
                <a:latin typeface="Segoe UI" pitchFamily="34" charset="0"/>
                <a:cs typeface="Arial" pitchFamily="34" charset="0"/>
              </a:defRPr>
            </a:lvl8pPr>
            <a:lvl9pPr marL="3886200" indent="-228600" defTabSz="685800" fontAlgn="base">
              <a:spcBef>
                <a:spcPct val="0"/>
              </a:spcBef>
              <a:spcAft>
                <a:spcPct val="0"/>
              </a:spcAft>
              <a:defRPr>
                <a:solidFill>
                  <a:schemeClr val="tx1"/>
                </a:solidFill>
                <a:latin typeface="Segoe UI" pitchFamily="34" charset="0"/>
                <a:cs typeface="Arial" pitchFamily="34" charset="0"/>
              </a:defRPr>
            </a:lvl9pPr>
          </a:lstStyle>
          <a:p>
            <a:pPr fontAlgn="base">
              <a:spcBef>
                <a:spcPct val="0"/>
              </a:spcBef>
              <a:spcAft>
                <a:spcPct val="0"/>
              </a:spcAft>
            </a:pPr>
            <a:endParaRPr lang="en-US">
              <a:latin typeface="Calibri" pitchFamily="34" charset="0"/>
            </a:endParaRPr>
          </a:p>
        </p:txBody>
      </p:sp>
      <p:sp>
        <p:nvSpPr>
          <p:cNvPr id="73732"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63E8B34E-B922-4962-9FB0-F05FDA8499D7}" type="datetime8">
              <a:rPr lang="en-US"/>
              <a:pPr defTabSz="912813" fontAlgn="base">
                <a:spcBef>
                  <a:spcPct val="0"/>
                </a:spcBef>
                <a:spcAft>
                  <a:spcPct val="0"/>
                </a:spcAft>
              </a:pPr>
              <a:t>12/3/2015 12:41 PM</a:t>
            </a:fld>
            <a:endParaRPr lang="en-US"/>
          </a:p>
        </p:txBody>
      </p:sp>
      <p:sp>
        <p:nvSpPr>
          <p:cNvPr id="7373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A1EF5684-E3A9-43B6-95B2-0B463CC8A24C}" type="slidenum">
              <a:rPr lang="en-US"/>
              <a:pPr defTabSz="912813" fontAlgn="base">
                <a:spcBef>
                  <a:spcPct val="0"/>
                </a:spcBef>
                <a:spcAft>
                  <a:spcPct val="0"/>
                </a:spcAft>
              </a:pPr>
              <a:t>21</a:t>
            </a:fld>
            <a:endParaRPr lang="en-US"/>
          </a:p>
        </p:txBody>
      </p:sp>
      <p:sp>
        <p:nvSpPr>
          <p:cNvPr id="73734" name="Footer Placeholder 3"/>
          <p:cNvSpPr>
            <a:spLocks noGrp="1"/>
          </p:cNvSpPr>
          <p:nvPr>
            <p:ph type="ftr" sz="quarter" idx="4"/>
          </p:nvPr>
        </p:nvSpPr>
        <p:spPr bwMode="auto">
          <a:xfrm>
            <a:off x="0" y="8685213"/>
            <a:ext cx="62484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r>
              <a:rPr lang="en-US">
                <a:solidFill>
                  <a:srgbClr val="000000"/>
                </a:solidFill>
              </a:rPr>
              <a:t>© 2010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61678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msdevcon.ru/" TargetMode="Externa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50560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1056000" y="1449000"/>
            <a:ext cx="10297800" cy="4860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600"/>
              </a:spcBef>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buNone/>
              <a:defRPr sz="1800">
                <a:latin typeface="Consolas" panose="020B0609020204030204" pitchFamily="49" charset="0"/>
                <a:cs typeface="Consolas" panose="020B0609020204030204" pitchFamily="49" charset="0"/>
              </a:defRPr>
            </a:lvl4pPr>
            <a:lvl5pPr marL="1439863" indent="0">
              <a:spcBef>
                <a:spcPts val="60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325068833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4940618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806904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443313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46762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161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844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055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283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69943919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8329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Tree>
    <p:extLst>
      <p:ext uri="{BB962C8B-B14F-4D97-AF65-F5344CB8AC3E}">
        <p14:creationId xmlns:p14="http://schemas.microsoft.com/office/powerpoint/2010/main" val="29890742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4503429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20927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750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392384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2186227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168742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2750743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2134049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latin typeface="Segoe UI" pitchFamily="34" charset="0"/>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1562420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84721" y="1702899"/>
            <a:ext cx="2578332" cy="4146552"/>
          </a:xfrm>
        </p:spPr>
        <p:txBody>
          <a:bodyPr/>
          <a:lstStyle/>
          <a:p>
            <a:r>
              <a:rPr lang="en-US" smtClean="0"/>
              <a:t>Click to edit Master title style</a:t>
            </a:r>
            <a:endParaRPr lang="en-US" dirty="0"/>
          </a:p>
        </p:txBody>
      </p:sp>
      <p:sp>
        <p:nvSpPr>
          <p:cNvPr id="5" name="Content Placeholder 4"/>
          <p:cNvSpPr>
            <a:spLocks noGrp="1"/>
          </p:cNvSpPr>
          <p:nvPr>
            <p:ph sz="quarter" idx="14"/>
          </p:nvPr>
        </p:nvSpPr>
        <p:spPr>
          <a:xfrm>
            <a:off x="3657602" y="1702899"/>
            <a:ext cx="8045452" cy="1426373"/>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9" name="Text Placeholder 8"/>
          <p:cNvSpPr>
            <a:spLocks noGrp="1"/>
          </p:cNvSpPr>
          <p:nvPr>
            <p:ph type="body" sz="quarter" idx="15"/>
          </p:nvPr>
        </p:nvSpPr>
        <p:spPr>
          <a:xfrm>
            <a:off x="499535" y="503770"/>
            <a:ext cx="11203517" cy="715433"/>
          </a:xfrm>
        </p:spPr>
        <p:txBody>
          <a:bodyPr>
            <a:noAutofit/>
          </a:bodyPr>
          <a:lstStyle>
            <a:lvl1pPr>
              <a:defRPr sz="4800"/>
            </a:lvl1pPr>
          </a:lstStyle>
          <a:p>
            <a:pPr lvl="0"/>
            <a:r>
              <a:rPr lang="en-US" smtClean="0"/>
              <a:t>Click to edit Master text styles</a:t>
            </a:r>
          </a:p>
        </p:txBody>
      </p:sp>
    </p:spTree>
    <p:extLst>
      <p:ext uri="{BB962C8B-B14F-4D97-AF65-F5344CB8AC3E}">
        <p14:creationId xmlns:p14="http://schemas.microsoft.com/office/powerpoint/2010/main" val="1228008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5916000" y="2529000"/>
            <a:ext cx="4193777"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smtClean="0">
                <a:ln>
                  <a:noFill/>
                </a:ln>
                <a:solidFill>
                  <a:schemeClr val="bg1"/>
                </a:solidFill>
                <a:effectLst/>
                <a:uLnTx/>
                <a:uFillTx/>
                <a:latin typeface="+mj-lt"/>
              </a:rPr>
              <a:t>#</a:t>
            </a:r>
            <a:r>
              <a:rPr kumimoji="0" lang="en-US" sz="7200" b="0" i="0" u="none" strike="noStrike" kern="1200" cap="none" spc="0" normalizeH="0" baseline="0" noProof="0" dirty="0" err="1" smtClean="0">
                <a:ln>
                  <a:noFill/>
                </a:ln>
                <a:solidFill>
                  <a:schemeClr val="bg1"/>
                </a:solidFill>
                <a:effectLst/>
                <a:uLnTx/>
                <a:uFillTx/>
                <a:latin typeface="+mj-lt"/>
              </a:rPr>
              <a:t>wincamp</a:t>
            </a:r>
            <a:endParaRPr kumimoji="0" lang="en-US" sz="7200" b="0" i="0" u="none" strike="noStrike" kern="1200" cap="none" spc="0" normalizeH="0" baseline="0" noProof="0" dirty="0" smtClean="0">
              <a:ln>
                <a:noFill/>
              </a:ln>
              <a:solidFill>
                <a:schemeClr val="bg1"/>
              </a:solidFill>
              <a:effectLst/>
              <a:uLnTx/>
              <a:uFillTx/>
              <a:latin typeface="+mj-lt"/>
            </a:endParaRPr>
          </a:p>
        </p:txBody>
      </p:sp>
      <p:pic>
        <p:nvPicPr>
          <p:cNvPr id="6" name="Рисунок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09777" y="2734566"/>
            <a:ext cx="390580" cy="314369"/>
          </a:xfrm>
          <a:prstGeom prst="rect">
            <a:avLst/>
          </a:prstGeom>
          <a:noFill/>
          <a:ln>
            <a:noFill/>
          </a:ln>
        </p:spPr>
      </p:pic>
      <p:sp>
        <p:nvSpPr>
          <p:cNvPr id="8" name="TextBox 7">
            <a:hlinkClick r:id="rId4"/>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2480203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53218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21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5" y="1419367"/>
            <a:ext cx="10768803" cy="151733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12"/>
          <p:cNvSpPr>
            <a:spLocks noGrp="1"/>
          </p:cNvSpPr>
          <p:nvPr>
            <p:ph type="body" sz="quarter" idx="13" hasCustomPrompt="1"/>
          </p:nvPr>
        </p:nvSpPr>
        <p:spPr>
          <a:xfrm>
            <a:off x="609601" y="948517"/>
            <a:ext cx="10985611"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smtClean="0"/>
              <a:t>CLICK TO EDIT SUBTITLE</a:t>
            </a:r>
            <a:endParaRPr lang="en-US" dirty="0"/>
          </a:p>
        </p:txBody>
      </p:sp>
      <p:sp>
        <p:nvSpPr>
          <p:cNvPr id="14" name="Title 1"/>
          <p:cNvSpPr>
            <a:spLocks noGrp="1"/>
          </p:cNvSpPr>
          <p:nvPr>
            <p:ph type="title"/>
          </p:nvPr>
        </p:nvSpPr>
        <p:spPr>
          <a:xfrm>
            <a:off x="560714" y="249239"/>
            <a:ext cx="11034500" cy="678811"/>
          </a:xfrm>
        </p:spPr>
        <p:txBody>
          <a:bodyPr lIns="0" anchor="t" anchorCtr="0">
            <a:noAutofit/>
          </a:bodyPr>
          <a:lstStyle>
            <a:lvl1pPr algn="l">
              <a:defRPr sz="4400" b="0"/>
            </a:lvl1pPr>
          </a:lstStyle>
          <a:p>
            <a:r>
              <a:rPr lang="en-US" dirty="0" smtClean="0"/>
              <a:t>Click to edit Master title style</a:t>
            </a:r>
            <a:endParaRPr lang="en-US" dirty="0"/>
          </a:p>
        </p:txBody>
      </p:sp>
    </p:spTree>
    <p:extLst>
      <p:ext uri="{BB962C8B-B14F-4D97-AF65-F5344CB8AC3E}">
        <p14:creationId xmlns:p14="http://schemas.microsoft.com/office/powerpoint/2010/main" val="25185740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34121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60946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1" y="0"/>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76926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31302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4375863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9186103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24190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816763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2175790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56679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51612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72044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7731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6857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318781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994055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66816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819387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178704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Tree>
    <p:extLst>
      <p:ext uri="{BB962C8B-B14F-4D97-AF65-F5344CB8AC3E}">
        <p14:creationId xmlns:p14="http://schemas.microsoft.com/office/powerpoint/2010/main" val="37503098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744249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57711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158870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7898204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1807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280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405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63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79943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44761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5888251" y="3244334"/>
            <a:ext cx="415498" cy="369332"/>
          </a:xfrm>
          <a:prstGeom prst="rect">
            <a:avLst/>
          </a:prstGeom>
        </p:spPr>
        <p:txBody>
          <a:bodyPr wrap="none">
            <a:spAutoFit/>
          </a:bodyPr>
          <a:lstStyle/>
          <a:p>
            <a:r>
              <a:rPr lang="ru-RU" sz="1800" dirty="0" smtClean="0">
                <a:solidFill>
                  <a:schemeClr val="bg1"/>
                </a:solidFill>
                <a:ea typeface="Segoe UI Symbol" panose="020B0502040204020203" pitchFamily="34" charset="0"/>
              </a:rPr>
              <a:t></a:t>
            </a:r>
            <a:endParaRPr lang="ru-RU" sz="1800" dirty="0">
              <a:solidFill>
                <a:schemeClr val="bg1"/>
              </a:solidFill>
            </a:endParaRPr>
          </a:p>
        </p:txBody>
      </p:sp>
      <p:sp>
        <p:nvSpPr>
          <p:cNvPr id="9" name="TextBox 8"/>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Tree>
    <p:extLst>
      <p:ext uri="{BB962C8B-B14F-4D97-AF65-F5344CB8AC3E}">
        <p14:creationId xmlns:p14="http://schemas.microsoft.com/office/powerpoint/2010/main" val="12145328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09600" y="6356353"/>
            <a:ext cx="2844800" cy="365125"/>
          </a:xfrm>
          <a:prstGeom prst="rect">
            <a:avLst/>
          </a:prstGeom>
        </p:spPr>
        <p:txBody>
          <a:bodyPr/>
          <a:lstStyle/>
          <a:p>
            <a:fld id="{B9E0730F-B7E3-6A47-BE8A-187D77555B7C}" type="datetimeFigureOut">
              <a:rPr lang="en-US" smtClean="0"/>
              <a:pPr/>
              <a:t>12/3/2015</a:t>
            </a:fld>
            <a:endParaRPr lang="en-US"/>
          </a:p>
        </p:txBody>
      </p:sp>
      <p:sp>
        <p:nvSpPr>
          <p:cNvPr id="6" name="Footer Placeholder 5"/>
          <p:cNvSpPr>
            <a:spLocks noGrp="1"/>
          </p:cNvSpPr>
          <p:nvPr>
            <p:ph type="ftr" sz="quarter" idx="11"/>
          </p:nvPr>
        </p:nvSpPr>
        <p:spPr>
          <a:xfrm>
            <a:off x="4165600" y="6356353"/>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3"/>
            <a:ext cx="2844800" cy="365125"/>
          </a:xfrm>
          <a:prstGeom prst="rect">
            <a:avLst/>
          </a:prstGeom>
        </p:spPr>
        <p:txBody>
          <a:bodyPr/>
          <a:lstStyle/>
          <a:p>
            <a:fld id="{B9A3E85D-0FC7-164D-9B9E-D8CDD8FC5B09}" type="slidenum">
              <a:rPr lang="en-US" smtClean="0"/>
              <a:pPr/>
              <a:t>‹#›</a:t>
            </a:fld>
            <a:endParaRPr lang="en-US"/>
          </a:p>
        </p:txBody>
      </p:sp>
      <p:sp>
        <p:nvSpPr>
          <p:cNvPr id="12" name="Rectangle 11"/>
          <p:cNvSpPr/>
          <p:nvPr userDrawn="1"/>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0" y="2"/>
            <a:ext cx="526218"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itle 1"/>
          <p:cNvSpPr>
            <a:spLocks noGrp="1"/>
          </p:cNvSpPr>
          <p:nvPr>
            <p:ph type="title" hasCustomPrompt="1"/>
          </p:nvPr>
        </p:nvSpPr>
        <p:spPr>
          <a:xfrm>
            <a:off x="764459" y="97165"/>
            <a:ext cx="11314128" cy="706308"/>
          </a:xfrm>
        </p:spPr>
        <p:txBody>
          <a:bodyPr tIns="0" anchor="t"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5067931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777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30609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a:xfrm>
            <a:off x="269241" y="1189178"/>
            <a:ext cx="11653521" cy="1454527"/>
          </a:xfrm>
        </p:spPr>
        <p:txBody>
          <a:bodyPr/>
          <a:lstStyle>
            <a:lvl1pPr marL="0" indent="0">
              <a:buNone/>
              <a:defRPr lang="en-US" dirty="0" smtClean="0"/>
            </a:lvl1pPr>
            <a:lvl2pPr marL="0" indent="0">
              <a:buNone/>
              <a:defRPr/>
            </a:lvl2pPr>
            <a:lvl3pPr marL="272998" indent="-185702">
              <a:buFont typeface="Wingdings" panose="05000000000000000000" pitchFamily="2" charset="2"/>
              <a:buChar char="§"/>
              <a:defRPr/>
            </a:lvl3pPr>
            <a:lvl4pPr marL="1371337" indent="0">
              <a:buNone/>
              <a:defRPr/>
            </a:lvl4pPr>
            <a:lvl5pPr marL="1828449"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2705182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61125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385165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8216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985993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797223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5247210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6415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13265980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655668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449729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25966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26190802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883985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715879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487830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589594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94514273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48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
        <p:nvSpPr>
          <p:cNvPr id="2" name="Заголовок 1"/>
          <p:cNvSpPr>
            <a:spLocks noGrp="1"/>
          </p:cNvSpPr>
          <p:nvPr>
            <p:ph type="ctrTitle"/>
          </p:nvPr>
        </p:nvSpPr>
        <p:spPr>
          <a:xfrm>
            <a:off x="0" y="1285276"/>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24460" y="1449000"/>
            <a:ext cx="352474" cy="362001"/>
          </a:xfrm>
          <a:prstGeom prst="rect">
            <a:avLst/>
          </a:prstGeom>
          <a:noFill/>
          <a:ln>
            <a:noFill/>
          </a:ln>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spTree>
    <p:extLst>
      <p:ext uri="{BB962C8B-B14F-4D97-AF65-F5344CB8AC3E}">
        <p14:creationId xmlns:p14="http://schemas.microsoft.com/office/powerpoint/2010/main" val="23025195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4113703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252617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9417329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889274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4638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820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334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776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028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9691540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9354048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43385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027607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2"/>
            <a:ext cx="12192000"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5" tIns="45725" rIns="45725" bIns="45725" numCol="1" spcCol="0" rtlCol="0" fromWordArt="0" anchor="ctr" anchorCtr="0" forceAA="0" compatLnSpc="1">
            <a:prstTxWarp prst="textNoShape">
              <a:avLst/>
            </a:prstTxWarp>
            <a:noAutofit/>
          </a:bodyPr>
          <a:lstStyle/>
          <a:p>
            <a:pPr algn="ctr" defTabSz="914137" fontAlgn="base">
              <a:spcBef>
                <a:spcPct val="0"/>
              </a:spcBef>
              <a:spcAft>
                <a:spcPct val="0"/>
              </a:spcAft>
            </a:pPr>
            <a:endParaRPr lang="en-US" sz="1867" dirty="0" err="1" smtClean="0">
              <a:solidFill>
                <a:srgbClr val="FFFFFF">
                  <a:alpha val="99000"/>
                </a:srgb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5" y="1447800"/>
            <a:ext cx="11155093" cy="1955472"/>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40" indent="0">
              <a:buNone/>
              <a:defRPr>
                <a:gradFill>
                  <a:gsLst>
                    <a:gs pos="1250">
                      <a:srgbClr val="000000"/>
                    </a:gs>
                    <a:gs pos="100000">
                      <a:srgbClr val="000000"/>
                    </a:gs>
                  </a:gsLst>
                  <a:lin ang="5400000" scaled="0"/>
                </a:gradFill>
                <a:latin typeface="Consolas" pitchFamily="49" charset="0"/>
                <a:cs typeface="Consolas" pitchFamily="49" charset="0"/>
              </a:defRPr>
            </a:lvl2pPr>
            <a:lvl3pPr marL="573112"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33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6173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97661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674926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377030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4035306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78551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826615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523339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3461063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736365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415293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733475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812302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536028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80936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732342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81000353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88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5920168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34" Type="http://schemas.openxmlformats.org/officeDocument/2006/relationships/image" Target="../media/image6.png"/><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image" Target="../media/image16.png"/><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image" Target="../media/image20.png"/><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1536456828"/>
      </p:ext>
    </p:extLst>
  </p:cSld>
  <p:clrMap bg1="lt1" tx1="dk1" bg2="lt2" tx2="dk2" accent1="accent1" accent2="accent2" accent3="accent3" accent4="accent4" accent5="accent5" accent6="accent6" hlink="hlink" folHlink="folHlink"/>
  <p:sldLayoutIdLst>
    <p:sldLayoutId id="2147483656" r:id="rId1"/>
    <p:sldLayoutId id="2147483669" r:id="rId2"/>
    <p:sldLayoutId id="2147483649" r:id="rId3"/>
    <p:sldLayoutId id="2147483667" r:id="rId4"/>
    <p:sldLayoutId id="2147483668" r:id="rId5"/>
    <p:sldLayoutId id="2147483657" r:id="rId6"/>
    <p:sldLayoutId id="2147483658" r:id="rId7"/>
    <p:sldLayoutId id="2147483650" r:id="rId8"/>
    <p:sldLayoutId id="2147483659" r:id="rId9"/>
    <p:sldLayoutId id="2147483661" r:id="rId10"/>
    <p:sldLayoutId id="2147483654" r:id="rId11"/>
    <p:sldLayoutId id="2147483655" r:id="rId12"/>
    <p:sldLayoutId id="2147483660" r:id="rId13"/>
    <p:sldLayoutId id="2147483662" r:id="rId14"/>
    <p:sldLayoutId id="2147483663" r:id="rId15"/>
    <p:sldLayoutId id="2147483664" r:id="rId16"/>
    <p:sldLayoutId id="2147483666" r:id="rId17"/>
    <p:sldLayoutId id="2147483665" r:id="rId18"/>
    <p:sldLayoutId id="2147483676" r:id="rId19"/>
    <p:sldLayoutId id="2147483680" r:id="rId20"/>
    <p:sldLayoutId id="2147483681" r:id="rId21"/>
  </p:sldLayoutIdLst>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52575632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7228633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74"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7264678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36.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5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37.png"/><Relationship Id="rId3" Type="http://schemas.openxmlformats.org/officeDocument/2006/relationships/image" Target="../media/image43.png"/><Relationship Id="rId21" Type="http://schemas.openxmlformats.org/officeDocument/2006/relationships/image" Target="../media/image61.png"/><Relationship Id="rId34" Type="http://schemas.openxmlformats.org/officeDocument/2006/relationships/image" Target="../media/image32.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33" Type="http://schemas.openxmlformats.org/officeDocument/2006/relationships/image" Target="../media/image31.png"/><Relationship Id="rId38" Type="http://schemas.openxmlformats.org/officeDocument/2006/relationships/image" Target="../media/image36.png"/><Relationship Id="rId2" Type="http://schemas.openxmlformats.org/officeDocument/2006/relationships/notesSlide" Target="../notesSlides/notesSlide4.xml"/><Relationship Id="rId16" Type="http://schemas.openxmlformats.org/officeDocument/2006/relationships/image" Target="../media/image56.png"/><Relationship Id="rId20" Type="http://schemas.openxmlformats.org/officeDocument/2006/relationships/image" Target="../media/image60.png"/><Relationship Id="rId29" Type="http://schemas.openxmlformats.org/officeDocument/2006/relationships/image" Target="../media/image40.png"/><Relationship Id="rId1" Type="http://schemas.openxmlformats.org/officeDocument/2006/relationships/slideLayout" Target="../slideLayouts/slideLayout53.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4.png"/><Relationship Id="rId32" Type="http://schemas.openxmlformats.org/officeDocument/2006/relationships/image" Target="../media/image30.png"/><Relationship Id="rId37" Type="http://schemas.openxmlformats.org/officeDocument/2006/relationships/image" Target="../media/image35.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39.jpeg"/><Relationship Id="rId36" Type="http://schemas.openxmlformats.org/officeDocument/2006/relationships/image" Target="../media/image34.png"/><Relationship Id="rId10" Type="http://schemas.openxmlformats.org/officeDocument/2006/relationships/image" Target="../media/image50.png"/><Relationship Id="rId19" Type="http://schemas.openxmlformats.org/officeDocument/2006/relationships/image" Target="../media/image59.png"/><Relationship Id="rId31"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38.png"/><Relationship Id="rId30" Type="http://schemas.openxmlformats.org/officeDocument/2006/relationships/image" Target="../media/image42.png"/><Relationship Id="rId35"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ctrTitle"/>
          </p:nvPr>
        </p:nvSpPr>
        <p:spPr/>
        <p:txBody>
          <a:bodyPr anchor="ctr">
            <a:noAutofit/>
          </a:bodyPr>
          <a:lstStyle/>
          <a:p>
            <a:pPr defTabSz="762000">
              <a:lnSpc>
                <a:spcPct val="100000"/>
              </a:lnSpc>
            </a:pPr>
            <a:r>
              <a:rPr lang="ru-RU" sz="4000" dirty="0" smtClean="0"/>
              <a:t>Введение в разработку универсальных приложений на платформе </a:t>
            </a:r>
            <a:r>
              <a:rPr lang="en-US" sz="4000" dirty="0" smtClean="0"/>
              <a:t>Windows</a:t>
            </a:r>
            <a:br>
              <a:rPr lang="en-US" sz="4000" dirty="0" smtClean="0"/>
            </a:br>
            <a:r>
              <a:rPr lang="ru-RU" sz="4000" dirty="0" smtClean="0"/>
              <a:t/>
            </a:r>
            <a:br>
              <a:rPr lang="ru-RU" sz="4000" dirty="0" smtClean="0"/>
            </a:br>
            <a:r>
              <a:rPr lang="ru-RU" sz="4000" dirty="0" smtClean="0"/>
              <a:t>Часть 1: Введение в </a:t>
            </a:r>
            <a:r>
              <a:rPr lang="en-US" sz="4000" dirty="0" smtClean="0"/>
              <a:t>UWP</a:t>
            </a:r>
            <a:endParaRPr lang="ru-RU" sz="4000" dirty="0"/>
          </a:p>
        </p:txBody>
      </p:sp>
      <p:sp>
        <p:nvSpPr>
          <p:cNvPr id="5" name="Подзаголовок 4"/>
          <p:cNvSpPr>
            <a:spLocks noGrp="1"/>
          </p:cNvSpPr>
          <p:nvPr>
            <p:ph type="subTitle" idx="1"/>
          </p:nvPr>
        </p:nvSpPr>
        <p:spPr>
          <a:xfrm>
            <a:off x="2136000" y="4329000"/>
            <a:ext cx="9360000" cy="1452017"/>
          </a:xfrm>
        </p:spPr>
        <p:txBody>
          <a:bodyPr>
            <a:normAutofit fontScale="92500" lnSpcReduction="20000"/>
          </a:bodyPr>
          <a:lstStyle/>
          <a:p>
            <a:r>
              <a:rPr lang="ru-RU" dirty="0" smtClean="0"/>
              <a:t>Дмитрий Сошников</a:t>
            </a:r>
            <a:endParaRPr lang="en-US" dirty="0" smtClean="0"/>
          </a:p>
          <a:p>
            <a:r>
              <a:rPr lang="en-US" sz="2400" dirty="0" smtClean="0"/>
              <a:t>dmitryso@microsoft.com | twitter.com/</a:t>
            </a:r>
            <a:r>
              <a:rPr lang="en-US" sz="2400" dirty="0" err="1" smtClean="0"/>
              <a:t>shwars</a:t>
            </a:r>
            <a:r>
              <a:rPr lang="en-US" sz="2400" dirty="0" smtClean="0"/>
              <a:t> | blog.soshnikov.com</a:t>
            </a:r>
          </a:p>
          <a:p>
            <a:r>
              <a:rPr lang="en-US" sz="2400" dirty="0" smtClean="0"/>
              <a:t>Microsoft</a:t>
            </a:r>
            <a:endParaRPr lang="ru-RU" sz="24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000" y="4332017"/>
            <a:ext cx="1539187" cy="1449000"/>
          </a:xfrm>
          <a:prstGeom prst="ellipse">
            <a:avLst/>
          </a:prstGeom>
          <a:ln w="3175" cap="rnd">
            <a:solidFill>
              <a:srgbClr val="333333"/>
            </a:solidFill>
          </a:ln>
          <a:effectLst/>
        </p:spPr>
      </p:pic>
    </p:spTree>
    <p:extLst>
      <p:ext uri="{BB962C8B-B14F-4D97-AF65-F5344CB8AC3E}">
        <p14:creationId xmlns:p14="http://schemas.microsoft.com/office/powerpoint/2010/main" val="2520592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ru-RU" dirty="0" smtClean="0"/>
              <a:t>Универсальная платформа приложений: </a:t>
            </a:r>
            <a:r>
              <a:rPr lang="en-US" dirty="0" smtClean="0"/>
              <a:t>API</a:t>
            </a:r>
            <a:endParaRPr lang="en-GB" dirty="0"/>
          </a:p>
        </p:txBody>
      </p:sp>
      <p:sp>
        <p:nvSpPr>
          <p:cNvPr id="7" name="Slide Number Placeholder 6"/>
          <p:cNvSpPr>
            <a:spLocks noGrp="1"/>
          </p:cNvSpPr>
          <p:nvPr>
            <p:ph type="sldNum" sz="quarter" idx="4294967295"/>
          </p:nvPr>
        </p:nvSpPr>
        <p:spPr/>
        <p:txBody>
          <a:bodyPr/>
          <a:lstStyle/>
          <a:p>
            <a:r>
              <a:rPr lang="en-US" dirty="0" smtClean="0"/>
              <a:t> </a:t>
            </a:r>
            <a:endParaRPr lang="en-US" dirty="0"/>
          </a:p>
        </p:txBody>
      </p:sp>
      <p:sp>
        <p:nvSpPr>
          <p:cNvPr id="10" name="Rectangle 9"/>
          <p:cNvSpPr/>
          <p:nvPr/>
        </p:nvSpPr>
        <p:spPr bwMode="auto">
          <a:xfrm>
            <a:off x="730973" y="1189494"/>
            <a:ext cx="1907813" cy="97112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smtClean="0">
                <a:gradFill>
                  <a:gsLst>
                    <a:gs pos="0">
                      <a:srgbClr val="FFFFFF"/>
                    </a:gs>
                    <a:gs pos="100000">
                      <a:srgbClr val="FFFFFF"/>
                    </a:gs>
                  </a:gsLst>
                  <a:lin ang="5400000" scaled="0"/>
                </a:gradFill>
                <a:ea typeface="Segoe UI" pitchFamily="34" charset="0"/>
                <a:cs typeface="Segoe UI" pitchFamily="34" charset="0"/>
              </a:rPr>
              <a:t>Storage</a:t>
            </a:r>
            <a:endParaRPr lang="en-GB" sz="196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954899" y="1189494"/>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DirectX 12</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5178826" y="1189494"/>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Speech and Cortana</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402753" y="118949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Networking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9626679" y="1189494"/>
            <a:ext cx="1907813" cy="9711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NFC and Bluetooth</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44071" y="2530751"/>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smtClean="0">
                <a:gradFill>
                  <a:gsLst>
                    <a:gs pos="0">
                      <a:srgbClr val="FFFFFF"/>
                    </a:gs>
                    <a:gs pos="100000">
                      <a:srgbClr val="FFFFFF"/>
                    </a:gs>
                  </a:gsLst>
                  <a:lin ang="5400000" scaled="0"/>
                </a:gradFill>
                <a:ea typeface="Segoe UI" pitchFamily="34" charset="0"/>
                <a:cs typeface="Segoe UI" pitchFamily="34" charset="0"/>
              </a:rPr>
              <a:t>Holographic</a:t>
            </a:r>
            <a:endParaRPr lang="en-GB" sz="1961"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2954899" y="2530751"/>
            <a:ext cx="1907813" cy="97112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Audio and Video</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5206127" y="2530751"/>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Appointments/Calendar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7402753" y="2502770"/>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Authentication Broker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9657802" y="2502770"/>
            <a:ext cx="1907813" cy="9711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Background Transfer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2977640" y="3872008"/>
            <a:ext cx="1907813" cy="971127"/>
          </a:xfrm>
          <a:prstGeom prst="rect">
            <a:avLst/>
          </a:prstGeom>
          <a:solidFill>
            <a:srgbClr val="F190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Sensors: Accelerometer, light, magnet …</a:t>
            </a:r>
          </a:p>
        </p:txBody>
      </p:sp>
      <p:sp>
        <p:nvSpPr>
          <p:cNvPr id="23" name="Rectangle 22"/>
          <p:cNvSpPr/>
          <p:nvPr/>
        </p:nvSpPr>
        <p:spPr bwMode="auto">
          <a:xfrm>
            <a:off x="5206227" y="3872008"/>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Tiles and Notifications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7434815" y="3872008"/>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App to App and App Services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657802" y="3872008"/>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Inking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744071" y="3872008"/>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Maps and Location</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730972" y="5213265"/>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XAML</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2977640" y="5213265"/>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Background Tasks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5206127" y="5196111"/>
            <a:ext cx="1907813" cy="97112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Data Roaming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7457246" y="518528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Data.XML</a:t>
            </a:r>
          </a:p>
        </p:txBody>
      </p:sp>
      <p:sp>
        <p:nvSpPr>
          <p:cNvPr id="31" name="Rectangle 30"/>
          <p:cNvSpPr/>
          <p:nvPr/>
        </p:nvSpPr>
        <p:spPr bwMode="auto">
          <a:xfrm>
            <a:off x="9657802" y="5196111"/>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Media Casting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9500616" y="6247831"/>
            <a:ext cx="2560320" cy="544765"/>
          </a:xfrm>
          <a:prstGeom prst="rect">
            <a:avLst/>
          </a:prstGeom>
          <a:noFill/>
        </p:spPr>
        <p:txBody>
          <a:bodyPr wrap="square" lIns="182880" tIns="146304" rIns="182880" bIns="146304" rtlCol="0">
            <a:spAutoFit/>
          </a:bodyPr>
          <a:lstStyle/>
          <a:p>
            <a:pPr>
              <a:lnSpc>
                <a:spcPct val="90000"/>
              </a:lnSpc>
              <a:spcAft>
                <a:spcPts val="600"/>
              </a:spcAft>
            </a:pPr>
            <a:r>
              <a:rPr lang="en-GB" dirty="0" smtClean="0">
                <a:gradFill>
                  <a:gsLst>
                    <a:gs pos="2917">
                      <a:schemeClr val="tx1"/>
                    </a:gs>
                    <a:gs pos="30000">
                      <a:schemeClr val="tx1"/>
                    </a:gs>
                  </a:gsLst>
                  <a:lin ang="5400000" scaled="0"/>
                </a:gradFill>
              </a:rPr>
              <a:t>… </a:t>
            </a:r>
            <a:r>
              <a:rPr lang="ru-RU" dirty="0" smtClean="0">
                <a:gradFill>
                  <a:gsLst>
                    <a:gs pos="2917">
                      <a:schemeClr val="tx1"/>
                    </a:gs>
                    <a:gs pos="30000">
                      <a:schemeClr val="tx1"/>
                    </a:gs>
                  </a:gsLst>
                  <a:lin ang="5400000" scaled="0"/>
                </a:gradFill>
              </a:rPr>
              <a:t>и многие другие!</a:t>
            </a:r>
            <a:endParaRPr lang="en-GB"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36999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fill="hold"/>
                                        <p:tgtEl>
                                          <p:spTgt spid="24"/>
                                        </p:tgtEl>
                                        <p:attrNameLst>
                                          <p:attrName>ppt_x</p:attrName>
                                        </p:attrNameLst>
                                      </p:cBhvr>
                                      <p:tavLst>
                                        <p:tav tm="0">
                                          <p:val>
                                            <p:strVal val="#ppt_x"/>
                                          </p:val>
                                        </p:tav>
                                        <p:tav tm="100000">
                                          <p:val>
                                            <p:strVal val="#ppt_x"/>
                                          </p:val>
                                        </p:tav>
                                      </p:tavLst>
                                    </p:anim>
                                    <p:anim calcmode="lin" valueType="num">
                                      <p:cBhvr additive="base">
                                        <p:cTn id="73" dur="500" fill="hold"/>
                                        <p:tgtEl>
                                          <p:spTgt spid="2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fill="hold"/>
                                        <p:tgtEl>
                                          <p:spTgt spid="25"/>
                                        </p:tgtEl>
                                        <p:attrNameLst>
                                          <p:attrName>ppt_x</p:attrName>
                                        </p:attrNameLst>
                                      </p:cBhvr>
                                      <p:tavLst>
                                        <p:tav tm="0">
                                          <p:val>
                                            <p:strVal val="#ppt_x"/>
                                          </p:val>
                                        </p:tav>
                                        <p:tav tm="100000">
                                          <p:val>
                                            <p:strVal val="#ppt_x"/>
                                          </p:val>
                                        </p:tav>
                                      </p:tavLst>
                                    </p:anim>
                                    <p:anim calcmode="lin" valueType="num">
                                      <p:cBhvr additive="base">
                                        <p:cTn id="78" dur="500" fill="hold"/>
                                        <p:tgtEl>
                                          <p:spTgt spid="25"/>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fill="hold"/>
                                        <p:tgtEl>
                                          <p:spTgt spid="27"/>
                                        </p:tgtEl>
                                        <p:attrNameLst>
                                          <p:attrName>ppt_x</p:attrName>
                                        </p:attrNameLst>
                                      </p:cBhvr>
                                      <p:tavLst>
                                        <p:tav tm="0">
                                          <p:val>
                                            <p:strVal val="#ppt_x"/>
                                          </p:val>
                                        </p:tav>
                                        <p:tav tm="100000">
                                          <p:val>
                                            <p:strVal val="#ppt_x"/>
                                          </p:val>
                                        </p:tav>
                                      </p:tavLst>
                                    </p:anim>
                                    <p:anim calcmode="lin" valueType="num">
                                      <p:cBhvr additive="base">
                                        <p:cTn id="83" dur="500" fill="hold"/>
                                        <p:tgtEl>
                                          <p:spTgt spid="27"/>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4"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childTnLst>
                          </p:cTn>
                        </p:par>
                        <p:par>
                          <p:cTn id="94" fill="hold">
                            <p:stCondLst>
                              <p:cond delay="9000"/>
                            </p:stCondLst>
                            <p:childTnLst>
                              <p:par>
                                <p:cTn id="95" presetID="2" presetClass="entr" presetSubtype="4" fill="hold" grpId="0" nodeType="after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additive="base">
                                        <p:cTn id="97" dur="500" fill="hold"/>
                                        <p:tgtEl>
                                          <p:spTgt spid="30"/>
                                        </p:tgtEl>
                                        <p:attrNameLst>
                                          <p:attrName>ppt_x</p:attrName>
                                        </p:attrNameLst>
                                      </p:cBhvr>
                                      <p:tavLst>
                                        <p:tav tm="0">
                                          <p:val>
                                            <p:strVal val="#ppt_x"/>
                                          </p:val>
                                        </p:tav>
                                        <p:tav tm="100000">
                                          <p:val>
                                            <p:strVal val="#ppt_x"/>
                                          </p:val>
                                        </p:tav>
                                      </p:tavLst>
                                    </p:anim>
                                    <p:anim calcmode="lin" valueType="num">
                                      <p:cBhvr additive="base">
                                        <p:cTn id="98" dur="500" fill="hold"/>
                                        <p:tgtEl>
                                          <p:spTgt spid="30"/>
                                        </p:tgtEl>
                                        <p:attrNameLst>
                                          <p:attrName>ppt_y</p:attrName>
                                        </p:attrNameLst>
                                      </p:cBhvr>
                                      <p:tavLst>
                                        <p:tav tm="0">
                                          <p:val>
                                            <p:strVal val="1+#ppt_h/2"/>
                                          </p:val>
                                        </p:tav>
                                        <p:tav tm="100000">
                                          <p:val>
                                            <p:strVal val="#ppt_y"/>
                                          </p:val>
                                        </p:tav>
                                      </p:tavLst>
                                    </p:anim>
                                  </p:childTnLst>
                                </p:cTn>
                              </p:par>
                            </p:childTnLst>
                          </p:cTn>
                        </p:par>
                        <p:par>
                          <p:cTn id="99" fill="hold">
                            <p:stCondLst>
                              <p:cond delay="9500"/>
                            </p:stCondLst>
                            <p:childTnLst>
                              <p:par>
                                <p:cTn id="100" presetID="2" presetClass="entr" presetSubtype="4" fill="hold" grpId="0" nodeType="after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fill="hold"/>
                                        <p:tgtEl>
                                          <p:spTgt spid="31"/>
                                        </p:tgtEl>
                                        <p:attrNameLst>
                                          <p:attrName>ppt_x</p:attrName>
                                        </p:attrNameLst>
                                      </p:cBhvr>
                                      <p:tavLst>
                                        <p:tav tm="0">
                                          <p:val>
                                            <p:strVal val="#ppt_x"/>
                                          </p:val>
                                        </p:tav>
                                        <p:tav tm="100000">
                                          <p:val>
                                            <p:strVal val="#ppt_x"/>
                                          </p:val>
                                        </p:tav>
                                      </p:tavLst>
                                    </p:anim>
                                    <p:anim calcmode="lin" valueType="num">
                                      <p:cBhvr additive="base">
                                        <p:cTn id="103" dur="500" fill="hold"/>
                                        <p:tgtEl>
                                          <p:spTgt spid="31"/>
                                        </p:tgtEl>
                                        <p:attrNameLst>
                                          <p:attrName>ppt_y</p:attrName>
                                        </p:attrNameLst>
                                      </p:cBhvr>
                                      <p:tavLst>
                                        <p:tav tm="0">
                                          <p:val>
                                            <p:strVal val="1+#ppt_h/2"/>
                                          </p:val>
                                        </p:tav>
                                        <p:tav tm="100000">
                                          <p:val>
                                            <p:strVal val="#ppt_y"/>
                                          </p:val>
                                        </p:tav>
                                      </p:tavLst>
                                    </p:anim>
                                  </p:childTnLst>
                                </p:cTn>
                              </p:par>
                            </p:childTnLst>
                          </p:cTn>
                        </p:par>
                        <p:par>
                          <p:cTn id="104" fill="hold">
                            <p:stCondLst>
                              <p:cond delay="10000"/>
                            </p:stCondLst>
                            <p:childTnLst>
                              <p:par>
                                <p:cTn id="105" presetID="2" presetClass="entr" presetSubtype="4" fill="hold" grpId="0" nodeType="afterEffect">
                                  <p:stCondLst>
                                    <p:cond delay="0"/>
                                  </p:stCondLst>
                                  <p:childTnLst>
                                    <p:set>
                                      <p:cBhvr>
                                        <p:cTn id="106" dur="1" fill="hold">
                                          <p:stCondLst>
                                            <p:cond delay="0"/>
                                          </p:stCondLst>
                                        </p:cTn>
                                        <p:tgtEl>
                                          <p:spTgt spid="2"/>
                                        </p:tgtEl>
                                        <p:attrNameLst>
                                          <p:attrName>style.visibility</p:attrName>
                                        </p:attrNameLst>
                                      </p:cBhvr>
                                      <p:to>
                                        <p:strVal val="visible"/>
                                      </p:to>
                                    </p:set>
                                    <p:anim calcmode="lin" valueType="num">
                                      <p:cBhvr additive="base">
                                        <p:cTn id="107" dur="500" fill="hold"/>
                                        <p:tgtEl>
                                          <p:spTgt spid="2"/>
                                        </p:tgtEl>
                                        <p:attrNameLst>
                                          <p:attrName>ppt_x</p:attrName>
                                        </p:attrNameLst>
                                      </p:cBhvr>
                                      <p:tavLst>
                                        <p:tav tm="0">
                                          <p:val>
                                            <p:strVal val="#ppt_x"/>
                                          </p:val>
                                        </p:tav>
                                        <p:tav tm="100000">
                                          <p:val>
                                            <p:strVal val="#ppt_x"/>
                                          </p:val>
                                        </p:tav>
                                      </p:tavLst>
                                    </p:anim>
                                    <p:anim calcmode="lin" valueType="num">
                                      <p:cBhvr additive="base">
                                        <p:cTn id="10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Что нужно для разработки </a:t>
            </a:r>
            <a:r>
              <a:rPr lang="en-US" dirty="0" smtClean="0"/>
              <a:t>UWP-</a:t>
            </a:r>
            <a:r>
              <a:rPr lang="ru-RU" dirty="0" smtClean="0"/>
              <a:t>приложения?</a:t>
            </a:r>
            <a:endParaRPr lang="ru-RU" dirty="0"/>
          </a:p>
        </p:txBody>
      </p:sp>
      <p:sp>
        <p:nvSpPr>
          <p:cNvPr id="4" name="Текст 3"/>
          <p:cNvSpPr>
            <a:spLocks noGrp="1"/>
          </p:cNvSpPr>
          <p:nvPr>
            <p:ph type="body" sz="quarter" idx="10"/>
          </p:nvPr>
        </p:nvSpPr>
        <p:spPr>
          <a:xfrm>
            <a:off x="297404" y="3249000"/>
            <a:ext cx="6366760" cy="3255443"/>
          </a:xfrm>
        </p:spPr>
        <p:txBody>
          <a:bodyPr/>
          <a:lstStyle/>
          <a:p>
            <a:r>
              <a:rPr lang="en-US" dirty="0" smtClean="0"/>
              <a:t>Community Edition</a:t>
            </a:r>
          </a:p>
          <a:p>
            <a:r>
              <a:rPr lang="en-US" dirty="0" smtClean="0"/>
              <a:t>Express for Windows</a:t>
            </a:r>
          </a:p>
          <a:p>
            <a:r>
              <a:rPr lang="en-US" dirty="0" smtClean="0"/>
              <a:t>Professional/Enterprise</a:t>
            </a:r>
            <a:endParaRPr lang="ru-RU" dirty="0" smtClean="0"/>
          </a:p>
          <a:p>
            <a:endParaRPr lang="ru-RU" sz="2000" dirty="0" smtClean="0"/>
          </a:p>
          <a:p>
            <a:r>
              <a:rPr lang="ru-RU" sz="2800" dirty="0" smtClean="0">
                <a:solidFill>
                  <a:schemeClr val="tx1"/>
                </a:solidFill>
              </a:rPr>
              <a:t>Установленные средства разработки универсальных приложений</a:t>
            </a:r>
            <a:endParaRPr lang="ru-RU" sz="2800" dirty="0">
              <a:solidFill>
                <a:schemeClr val="tx1"/>
              </a:solidFill>
            </a:endParaRPr>
          </a:p>
        </p:txBody>
      </p:sp>
      <p:pic>
        <p:nvPicPr>
          <p:cNvPr id="3" name="Рисунок 2" descr="plattformen wie linux laufen studio community löst dann auch studio ..."/>
          <p:cNvPicPr>
            <a:picLocks noChangeAspect="1"/>
          </p:cNvPicPr>
          <p:nvPr/>
        </p:nvPicPr>
        <p:blipFill rotWithShape="1">
          <a:blip r:embed="rId2">
            <a:extLst>
              <a:ext uri="{28A0092B-C50C-407E-A947-70E740481C1C}">
                <a14:useLocalDpi xmlns:a14="http://schemas.microsoft.com/office/drawing/2010/main" val="0"/>
              </a:ext>
            </a:extLst>
          </a:blip>
          <a:srcRect t="35030" b="35442"/>
          <a:stretch/>
        </p:blipFill>
        <p:spPr>
          <a:xfrm>
            <a:off x="331553" y="1809000"/>
            <a:ext cx="6223500" cy="1225098"/>
          </a:xfrm>
          <a:prstGeom prst="rect">
            <a:avLst/>
          </a:prstGeom>
        </p:spPr>
      </p:pic>
    </p:spTree>
    <p:extLst>
      <p:ext uri="{BB962C8B-B14F-4D97-AF65-F5344CB8AC3E}">
        <p14:creationId xmlns:p14="http://schemas.microsoft.com/office/powerpoint/2010/main" val="35745447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Что представляет собой </a:t>
            </a:r>
            <a:r>
              <a:rPr lang="en-US" dirty="0" smtClean="0"/>
              <a:t>UWP</a:t>
            </a:r>
            <a:r>
              <a:rPr lang="ru-RU" dirty="0" smtClean="0"/>
              <a:t>-приложение</a:t>
            </a:r>
            <a:endParaRPr lang="ru-RU" dirty="0"/>
          </a:p>
        </p:txBody>
      </p:sp>
      <p:sp>
        <p:nvSpPr>
          <p:cNvPr id="3" name="Текст 2"/>
          <p:cNvSpPr>
            <a:spLocks noGrp="1"/>
          </p:cNvSpPr>
          <p:nvPr>
            <p:ph type="body" sz="quarter" idx="10"/>
          </p:nvPr>
        </p:nvSpPr>
        <p:spPr>
          <a:xfrm>
            <a:off x="269240" y="1449000"/>
            <a:ext cx="6186761" cy="4465903"/>
          </a:xfrm>
        </p:spPr>
        <p:txBody>
          <a:bodyPr/>
          <a:lstStyle/>
          <a:p>
            <a:r>
              <a:rPr lang="ru-RU" dirty="0" smtClean="0"/>
              <a:t>Одна или более «страниц»</a:t>
            </a:r>
          </a:p>
          <a:p>
            <a:r>
              <a:rPr lang="ru-RU" sz="3200" dirty="0"/>
              <a:t>	</a:t>
            </a:r>
            <a:r>
              <a:rPr lang="ru-RU" sz="3200" dirty="0" smtClean="0"/>
              <a:t>Дизайн</a:t>
            </a:r>
          </a:p>
          <a:p>
            <a:r>
              <a:rPr lang="ru-RU" sz="3200" dirty="0"/>
              <a:t>	</a:t>
            </a:r>
            <a:r>
              <a:rPr lang="ru-RU" sz="3200" dirty="0" smtClean="0"/>
              <a:t>Поведение</a:t>
            </a:r>
          </a:p>
          <a:p>
            <a:r>
              <a:rPr lang="ru-RU" dirty="0" smtClean="0"/>
              <a:t>Код запуска </a:t>
            </a:r>
            <a:r>
              <a:rPr lang="en-US" dirty="0" err="1" smtClean="0"/>
              <a:t>App.xaml</a:t>
            </a:r>
            <a:endParaRPr lang="ru-RU" dirty="0" smtClean="0"/>
          </a:p>
          <a:p>
            <a:r>
              <a:rPr lang="ru-RU" dirty="0" smtClean="0"/>
              <a:t>Манифест приложения</a:t>
            </a:r>
          </a:p>
          <a:p>
            <a:r>
              <a:rPr lang="ru-RU" dirty="0" smtClean="0"/>
              <a:t>Иконки приложения</a:t>
            </a:r>
          </a:p>
          <a:p>
            <a:r>
              <a:rPr lang="ru-RU" dirty="0" smtClean="0"/>
              <a:t>Вспомогательные файлы</a:t>
            </a:r>
            <a:endParaRPr lang="ru-RU" dirty="0"/>
          </a:p>
        </p:txBody>
      </p:sp>
    </p:spTree>
    <p:extLst>
      <p:ext uri="{BB962C8B-B14F-4D97-AF65-F5344CB8AC3E}">
        <p14:creationId xmlns:p14="http://schemas.microsoft.com/office/powerpoint/2010/main" val="14961637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Разделение дизайна и поведения</a:t>
            </a:r>
            <a:endParaRPr lang="ru-RU" dirty="0"/>
          </a:p>
        </p:txBody>
      </p:sp>
      <p:sp>
        <p:nvSpPr>
          <p:cNvPr id="4" name="Content Placeholder 3"/>
          <p:cNvSpPr>
            <a:spLocks noGrp="1"/>
          </p:cNvSpPr>
          <p:nvPr>
            <p:ph type="body" sz="quarter" idx="10"/>
          </p:nvPr>
        </p:nvSpPr>
        <p:spPr>
          <a:xfrm>
            <a:off x="520836" y="1447800"/>
            <a:ext cx="5396365" cy="619144"/>
          </a:xfrm>
        </p:spPr>
        <p:txBody>
          <a:bodyPr numCol="1"/>
          <a:lstStyle/>
          <a:p>
            <a:r>
              <a:rPr lang="en-US" dirty="0" smtClean="0"/>
              <a:t>XAML - </a:t>
            </a:r>
            <a:r>
              <a:rPr lang="ru-RU" dirty="0" smtClean="0"/>
              <a:t>дизайн</a:t>
            </a:r>
            <a:endParaRPr lang="en-US" dirty="0" smtClean="0"/>
          </a:p>
        </p:txBody>
      </p:sp>
      <p:sp>
        <p:nvSpPr>
          <p:cNvPr id="5" name="Content Placeholder 3"/>
          <p:cNvSpPr>
            <a:spLocks noGrp="1"/>
          </p:cNvSpPr>
          <p:nvPr>
            <p:ph type="body" sz="quarter" idx="10"/>
          </p:nvPr>
        </p:nvSpPr>
        <p:spPr>
          <a:xfrm>
            <a:off x="5556000" y="1447800"/>
            <a:ext cx="5396365" cy="619144"/>
          </a:xfrm>
        </p:spPr>
        <p:txBody>
          <a:bodyPr numCol="1"/>
          <a:lstStyle/>
          <a:p>
            <a:r>
              <a:rPr lang="en-US" dirty="0" smtClean="0"/>
              <a:t>C# - </a:t>
            </a:r>
            <a:r>
              <a:rPr lang="ru-RU" dirty="0" smtClean="0"/>
              <a:t>поведение</a:t>
            </a:r>
            <a:endParaRPr lang="en-US" dirty="0" smtClean="0"/>
          </a:p>
        </p:txBody>
      </p:sp>
      <p:sp>
        <p:nvSpPr>
          <p:cNvPr id="7" name="Content Placeholder 4"/>
          <p:cNvSpPr txBox="1">
            <a:spLocks/>
          </p:cNvSpPr>
          <p:nvPr/>
        </p:nvSpPr>
        <p:spPr>
          <a:xfrm>
            <a:off x="876000" y="2169000"/>
            <a:ext cx="4860000" cy="4140000"/>
          </a:xfrm>
          <a:prstGeom prst="rect">
            <a:avLst/>
          </a:prstGeom>
          <a:gradFill flip="none" rotWithShape="1">
            <a:gsLst>
              <a:gs pos="1000">
                <a:srgbClr val="292CA9"/>
              </a:gs>
              <a:gs pos="1000">
                <a:srgbClr val="FFFFFF">
                  <a:alpha val="99000"/>
                </a:srgbClr>
              </a:gs>
            </a:gsLst>
            <a:lin ang="0" scaled="1"/>
            <a:tileRect/>
          </a:gradFill>
          <a:ln>
            <a:noFill/>
          </a:ln>
        </p:spPr>
        <p:txBody>
          <a:bodyPr vert="horz" lIns="180000" tIns="45720" rIns="36000" bIns="45720" rtlCol="0">
            <a:normAutofit fontScale="85000" lnSpcReduction="10000"/>
          </a:bodyPr>
          <a:lstStyle>
            <a:lvl1pPr marL="0" indent="0" algn="l" defTabSz="914400" rtl="0" eaLnBrk="1" latinLnBrk="0" hangingPunct="1">
              <a:lnSpc>
                <a:spcPct val="90000"/>
              </a:lnSpc>
              <a:spcBef>
                <a:spcPts val="600"/>
              </a:spcBef>
              <a:buFont typeface="Arial" panose="020B0604020202020204" pitchFamily="34" charset="0"/>
              <a:buNone/>
              <a:defRPr sz="1800" kern="1200" baseline="0">
                <a:solidFill>
                  <a:schemeClr val="tx2"/>
                </a:solidFill>
                <a:latin typeface="Consolas" panose="020B0609020204030204" pitchFamily="49" charset="0"/>
                <a:ea typeface="+mn-ea"/>
                <a:cs typeface="Consolas" panose="020B0609020204030204" pitchFamily="49" charset="0"/>
              </a:defRPr>
            </a:lvl1pPr>
            <a:lvl2pPr marL="360363" indent="0" algn="l" defTabSz="914400" rtl="0" eaLnBrk="1" latinLnBrk="0" hangingPunct="1">
              <a:lnSpc>
                <a:spcPct val="90000"/>
              </a:lnSpc>
              <a:spcBef>
                <a:spcPts val="600"/>
              </a:spcBef>
              <a:buFont typeface="Arial" panose="020B0604020202020204" pitchFamily="34" charset="0"/>
              <a:buNone/>
              <a:defRPr sz="1800" kern="1200">
                <a:solidFill>
                  <a:schemeClr val="tx2"/>
                </a:solidFill>
                <a:latin typeface="Consolas" panose="020B0609020204030204" pitchFamily="49" charset="0"/>
                <a:ea typeface="+mn-ea"/>
                <a:cs typeface="Consolas" panose="020B0609020204030204" pitchFamily="49" charset="0"/>
              </a:defRPr>
            </a:lvl2pPr>
            <a:lvl3pPr marL="719138" indent="0" algn="l" defTabSz="914400" rtl="0" eaLnBrk="1" latinLnBrk="0" hangingPunct="1">
              <a:lnSpc>
                <a:spcPct val="90000"/>
              </a:lnSpc>
              <a:spcBef>
                <a:spcPts val="600"/>
              </a:spcBef>
              <a:buFont typeface="Wingdings" panose="05000000000000000000" pitchFamily="2" charset="2"/>
              <a:buNone/>
              <a:defRPr sz="1800" kern="1200">
                <a:solidFill>
                  <a:schemeClr val="tx2"/>
                </a:solidFill>
                <a:latin typeface="Consolas" panose="020B0609020204030204" pitchFamily="49" charset="0"/>
                <a:ea typeface="+mn-ea"/>
                <a:cs typeface="Consolas" panose="020B0609020204030204" pitchFamily="49" charset="0"/>
              </a:defRPr>
            </a:lvl3pPr>
            <a:lvl4pPr marL="1079500"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4pPr>
            <a:lvl5pPr marL="1439863"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&lt;Page&gt;</a:t>
            </a:r>
            <a:endParaRPr lang="ru-RU" dirty="0">
              <a:solidFill>
                <a:schemeClr val="tx1"/>
              </a:solidFill>
            </a:endParaRPr>
          </a:p>
          <a:p>
            <a:r>
              <a:rPr lang="en-US" dirty="0">
                <a:solidFill>
                  <a:schemeClr val="tx1"/>
                </a:solidFill>
              </a:rPr>
              <a:t>    &lt;Grid&gt;</a:t>
            </a:r>
          </a:p>
          <a:p>
            <a:r>
              <a:rPr lang="en-US" dirty="0">
                <a:solidFill>
                  <a:schemeClr val="tx1"/>
                </a:solidFill>
              </a:rPr>
              <a:t>        &lt;</a:t>
            </a:r>
            <a:r>
              <a:rPr lang="en-US" dirty="0" err="1">
                <a:solidFill>
                  <a:schemeClr val="tx1"/>
                </a:solidFill>
              </a:rPr>
              <a:t>Grid.ColumnDefinitions</a:t>
            </a:r>
            <a:r>
              <a:rPr lang="en-US" dirty="0">
                <a:solidFill>
                  <a:schemeClr val="tx1"/>
                </a:solidFill>
              </a:rPr>
              <a:t>&gt;</a:t>
            </a:r>
          </a:p>
          <a:p>
            <a:r>
              <a:rPr lang="en-US" dirty="0">
                <a:solidFill>
                  <a:schemeClr val="tx1"/>
                </a:solidFill>
              </a:rPr>
              <a:t>            &lt;</a:t>
            </a:r>
            <a:r>
              <a:rPr lang="en-US" dirty="0" err="1">
                <a:solidFill>
                  <a:schemeClr val="tx1"/>
                </a:solidFill>
              </a:rPr>
              <a:t>ColumnDefinition</a:t>
            </a:r>
            <a:r>
              <a:rPr lang="en-US" dirty="0">
                <a:solidFill>
                  <a:schemeClr val="tx1"/>
                </a:solidFill>
              </a:rPr>
              <a:t> Width="*"/&gt;</a:t>
            </a:r>
          </a:p>
          <a:p>
            <a:r>
              <a:rPr lang="en-US" dirty="0">
                <a:solidFill>
                  <a:schemeClr val="tx1"/>
                </a:solidFill>
              </a:rPr>
              <a:t>            &lt;</a:t>
            </a:r>
            <a:r>
              <a:rPr lang="en-US" dirty="0" err="1">
                <a:solidFill>
                  <a:schemeClr val="tx1"/>
                </a:solidFill>
              </a:rPr>
              <a:t>ColumnDefinition</a:t>
            </a:r>
            <a:r>
              <a:rPr lang="en-US" dirty="0">
                <a:solidFill>
                  <a:schemeClr val="tx1"/>
                </a:solidFill>
              </a:rPr>
              <a:t> Width="*"/&gt;</a:t>
            </a:r>
          </a:p>
          <a:p>
            <a:r>
              <a:rPr lang="en-US" dirty="0">
                <a:solidFill>
                  <a:schemeClr val="tx1"/>
                </a:solidFill>
              </a:rPr>
              <a:t>        &lt;/</a:t>
            </a:r>
            <a:r>
              <a:rPr lang="en-US" dirty="0" err="1">
                <a:solidFill>
                  <a:schemeClr val="tx1"/>
                </a:solidFill>
              </a:rPr>
              <a:t>Grid.ColumnDefinitions</a:t>
            </a:r>
            <a:r>
              <a:rPr lang="en-US" dirty="0">
                <a:solidFill>
                  <a:schemeClr val="tx1"/>
                </a:solidFill>
              </a:rPr>
              <a:t>&gt;</a:t>
            </a:r>
          </a:p>
          <a:p>
            <a:r>
              <a:rPr lang="en-US" dirty="0">
                <a:solidFill>
                  <a:schemeClr val="tx1"/>
                </a:solidFill>
              </a:rPr>
              <a:t>        &lt;Button </a:t>
            </a:r>
          </a:p>
          <a:p>
            <a:r>
              <a:rPr lang="en-US" dirty="0">
                <a:solidFill>
                  <a:schemeClr val="tx1"/>
                </a:solidFill>
              </a:rPr>
              <a:t>            </a:t>
            </a:r>
            <a:r>
              <a:rPr lang="en-US" dirty="0" err="1">
                <a:solidFill>
                  <a:schemeClr val="tx1"/>
                </a:solidFill>
              </a:rPr>
              <a:t>Grid.Column</a:t>
            </a:r>
            <a:r>
              <a:rPr lang="en-US" dirty="0">
                <a:solidFill>
                  <a:schemeClr val="tx1"/>
                </a:solidFill>
              </a:rPr>
              <a:t>="0"</a:t>
            </a:r>
          </a:p>
          <a:p>
            <a:r>
              <a:rPr lang="en-US" dirty="0">
                <a:solidFill>
                  <a:schemeClr val="tx1"/>
                </a:solidFill>
              </a:rPr>
              <a:t>            x:Name="btn"</a:t>
            </a:r>
          </a:p>
          <a:p>
            <a:r>
              <a:rPr lang="en-US" dirty="0">
                <a:solidFill>
                  <a:schemeClr val="tx1"/>
                </a:solidFill>
              </a:rPr>
              <a:t>            Click="</a:t>
            </a:r>
            <a:r>
              <a:rPr lang="en-US" dirty="0" err="1">
                <a:solidFill>
                  <a:schemeClr val="tx1"/>
                </a:solidFill>
              </a:rPr>
              <a:t>btn_Click</a:t>
            </a:r>
            <a:r>
              <a:rPr lang="en-US" dirty="0">
                <a:solidFill>
                  <a:schemeClr val="tx1"/>
                </a:solidFill>
              </a:rPr>
              <a:t>"/&gt;</a:t>
            </a:r>
          </a:p>
          <a:p>
            <a:r>
              <a:rPr lang="en-US" dirty="0">
                <a:solidFill>
                  <a:schemeClr val="tx1"/>
                </a:solidFill>
              </a:rPr>
              <a:t>        &lt;</a:t>
            </a:r>
            <a:r>
              <a:rPr lang="en-US" dirty="0" err="1">
                <a:solidFill>
                  <a:schemeClr val="tx1"/>
                </a:solidFill>
              </a:rPr>
              <a:t>TextBlock</a:t>
            </a:r>
            <a:r>
              <a:rPr lang="en-US" dirty="0">
                <a:solidFill>
                  <a:schemeClr val="tx1"/>
                </a:solidFill>
              </a:rPr>
              <a:t> </a:t>
            </a:r>
          </a:p>
          <a:p>
            <a:r>
              <a:rPr lang="en-US" dirty="0">
                <a:solidFill>
                  <a:schemeClr val="tx1"/>
                </a:solidFill>
              </a:rPr>
              <a:t>           x:Name="txt“</a:t>
            </a:r>
          </a:p>
          <a:p>
            <a:r>
              <a:rPr lang="en-US" dirty="0">
                <a:solidFill>
                  <a:schemeClr val="tx1"/>
                </a:solidFill>
              </a:rPr>
              <a:t>           </a:t>
            </a:r>
            <a:r>
              <a:rPr lang="en-US" dirty="0" err="1">
                <a:solidFill>
                  <a:schemeClr val="tx1"/>
                </a:solidFill>
              </a:rPr>
              <a:t>Grid.Column</a:t>
            </a:r>
            <a:r>
              <a:rPr lang="en-US" dirty="0">
                <a:solidFill>
                  <a:schemeClr val="tx1"/>
                </a:solidFill>
              </a:rPr>
              <a:t>="1"/&gt;</a:t>
            </a:r>
          </a:p>
          <a:p>
            <a:r>
              <a:rPr lang="en-US" dirty="0">
                <a:solidFill>
                  <a:schemeClr val="tx1"/>
                </a:solidFill>
              </a:rPr>
              <a:t>    &lt;/Grid&gt;</a:t>
            </a:r>
          </a:p>
          <a:p>
            <a:r>
              <a:rPr lang="en-US" dirty="0">
                <a:solidFill>
                  <a:schemeClr val="tx1"/>
                </a:solidFill>
              </a:rPr>
              <a:t>&lt;/Page&gt;</a:t>
            </a:r>
          </a:p>
        </p:txBody>
      </p:sp>
      <p:sp>
        <p:nvSpPr>
          <p:cNvPr id="8" name="Content Placeholder 4"/>
          <p:cNvSpPr txBox="1">
            <a:spLocks/>
          </p:cNvSpPr>
          <p:nvPr/>
        </p:nvSpPr>
        <p:spPr>
          <a:xfrm>
            <a:off x="5928173" y="2130789"/>
            <a:ext cx="5567828" cy="4140000"/>
          </a:xfrm>
          <a:prstGeom prst="rect">
            <a:avLst/>
          </a:prstGeom>
          <a:gradFill flip="none" rotWithShape="1">
            <a:gsLst>
              <a:gs pos="1000">
                <a:srgbClr val="292CA9"/>
              </a:gs>
              <a:gs pos="1000">
                <a:srgbClr val="FFFFFF">
                  <a:alpha val="99000"/>
                </a:srgbClr>
              </a:gs>
            </a:gsLst>
            <a:lin ang="0" scaled="1"/>
            <a:tileRect/>
          </a:gradFill>
          <a:ln>
            <a:noFill/>
          </a:ln>
        </p:spPr>
        <p:txBody>
          <a:bodyPr vert="horz" lIns="180000" tIns="45720" rIns="36000" bIns="45720" rtlCol="0">
            <a:normAutofit/>
          </a:bodyPr>
          <a:lstStyle>
            <a:lvl1pPr marL="0" indent="0" algn="l" defTabSz="914400" rtl="0" eaLnBrk="1" latinLnBrk="0" hangingPunct="1">
              <a:lnSpc>
                <a:spcPct val="90000"/>
              </a:lnSpc>
              <a:spcBef>
                <a:spcPts val="600"/>
              </a:spcBef>
              <a:buFont typeface="Arial" panose="020B0604020202020204" pitchFamily="34" charset="0"/>
              <a:buNone/>
              <a:defRPr sz="1800" kern="1200" baseline="0">
                <a:solidFill>
                  <a:schemeClr val="tx2"/>
                </a:solidFill>
                <a:latin typeface="Consolas" panose="020B0609020204030204" pitchFamily="49" charset="0"/>
                <a:ea typeface="+mn-ea"/>
                <a:cs typeface="Consolas" panose="020B0609020204030204" pitchFamily="49" charset="0"/>
              </a:defRPr>
            </a:lvl1pPr>
            <a:lvl2pPr marL="360363" indent="0" algn="l" defTabSz="914400" rtl="0" eaLnBrk="1" latinLnBrk="0" hangingPunct="1">
              <a:lnSpc>
                <a:spcPct val="90000"/>
              </a:lnSpc>
              <a:spcBef>
                <a:spcPts val="600"/>
              </a:spcBef>
              <a:buFont typeface="Arial" panose="020B0604020202020204" pitchFamily="34" charset="0"/>
              <a:buNone/>
              <a:defRPr sz="1800" kern="1200">
                <a:solidFill>
                  <a:schemeClr val="tx2"/>
                </a:solidFill>
                <a:latin typeface="Consolas" panose="020B0609020204030204" pitchFamily="49" charset="0"/>
                <a:ea typeface="+mn-ea"/>
                <a:cs typeface="Consolas" panose="020B0609020204030204" pitchFamily="49" charset="0"/>
              </a:defRPr>
            </a:lvl2pPr>
            <a:lvl3pPr marL="719138" indent="0" algn="l" defTabSz="914400" rtl="0" eaLnBrk="1" latinLnBrk="0" hangingPunct="1">
              <a:lnSpc>
                <a:spcPct val="90000"/>
              </a:lnSpc>
              <a:spcBef>
                <a:spcPts val="600"/>
              </a:spcBef>
              <a:buFont typeface="Wingdings" panose="05000000000000000000" pitchFamily="2" charset="2"/>
              <a:buNone/>
              <a:defRPr sz="1800" kern="1200">
                <a:solidFill>
                  <a:schemeClr val="tx2"/>
                </a:solidFill>
                <a:latin typeface="Consolas" panose="020B0609020204030204" pitchFamily="49" charset="0"/>
                <a:ea typeface="+mn-ea"/>
                <a:cs typeface="Consolas" panose="020B0609020204030204" pitchFamily="49" charset="0"/>
              </a:defRPr>
            </a:lvl3pPr>
            <a:lvl4pPr marL="1079500"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4pPr>
            <a:lvl5pPr marL="1439863"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Random </a:t>
            </a:r>
            <a:r>
              <a:rPr lang="en-US" dirty="0" err="1">
                <a:solidFill>
                  <a:schemeClr val="tx1"/>
                </a:solidFill>
              </a:rPr>
              <a:t>Rnd</a:t>
            </a:r>
            <a:r>
              <a:rPr lang="en-US" dirty="0">
                <a:solidFill>
                  <a:schemeClr val="tx1"/>
                </a:solidFill>
              </a:rPr>
              <a:t> = new Random();</a:t>
            </a:r>
          </a:p>
          <a:p>
            <a:endParaRPr lang="en-US" dirty="0">
              <a:solidFill>
                <a:schemeClr val="tx1"/>
              </a:solidFill>
            </a:endParaRPr>
          </a:p>
          <a:p>
            <a:r>
              <a:rPr lang="en-US" dirty="0">
                <a:solidFill>
                  <a:schemeClr val="tx1"/>
                </a:solidFill>
              </a:rPr>
              <a:t>private void </a:t>
            </a:r>
            <a:r>
              <a:rPr lang="en-US" dirty="0" err="1">
                <a:solidFill>
                  <a:schemeClr val="tx1"/>
                </a:solidFill>
              </a:rPr>
              <a:t>btn_Click</a:t>
            </a:r>
            <a:r>
              <a:rPr lang="en-US" dirty="0">
                <a:solidFill>
                  <a:schemeClr val="tx1"/>
                </a:solidFill>
              </a:rPr>
              <a:t>(object sender, </a:t>
            </a:r>
          </a:p>
          <a:p>
            <a:r>
              <a:rPr lang="en-US" dirty="0">
                <a:solidFill>
                  <a:schemeClr val="tx1"/>
                </a:solidFill>
              </a:rPr>
              <a:t>		</a:t>
            </a:r>
            <a:r>
              <a:rPr lang="en-US" dirty="0" err="1">
                <a:solidFill>
                  <a:schemeClr val="tx1"/>
                </a:solidFill>
              </a:rPr>
              <a:t>RoutedEventArgs</a:t>
            </a:r>
            <a:r>
              <a:rPr lang="en-US" dirty="0">
                <a:solidFill>
                  <a:schemeClr val="tx1"/>
                </a:solidFill>
              </a:rPr>
              <a:t> e)</a:t>
            </a:r>
          </a:p>
          <a:p>
            <a:r>
              <a:rPr lang="ru-RU" dirty="0">
                <a:solidFill>
                  <a:schemeClr val="tx1"/>
                </a:solidFill>
              </a:rPr>
              <a:t>{</a:t>
            </a:r>
          </a:p>
          <a:p>
            <a:r>
              <a:rPr lang="en-US" dirty="0">
                <a:solidFill>
                  <a:schemeClr val="tx1"/>
                </a:solidFill>
              </a:rPr>
              <a:t>   </a:t>
            </a:r>
            <a:r>
              <a:rPr lang="en-US" dirty="0" err="1">
                <a:solidFill>
                  <a:schemeClr val="tx1"/>
                </a:solidFill>
              </a:rPr>
              <a:t>var</a:t>
            </a:r>
            <a:r>
              <a:rPr lang="en-US" dirty="0">
                <a:solidFill>
                  <a:schemeClr val="tx1"/>
                </a:solidFill>
              </a:rPr>
              <a:t> x = </a:t>
            </a:r>
            <a:r>
              <a:rPr lang="en-US" dirty="0" err="1">
                <a:solidFill>
                  <a:schemeClr val="tx1"/>
                </a:solidFill>
              </a:rPr>
              <a:t>Rnd.Next</a:t>
            </a:r>
            <a:r>
              <a:rPr lang="en-US" dirty="0">
                <a:solidFill>
                  <a:schemeClr val="tx1"/>
                </a:solidFill>
              </a:rPr>
              <a:t>(1, 7);</a:t>
            </a:r>
          </a:p>
          <a:p>
            <a:r>
              <a:rPr lang="en-US" dirty="0">
                <a:solidFill>
                  <a:schemeClr val="tx1"/>
                </a:solidFill>
              </a:rPr>
              <a:t>   </a:t>
            </a:r>
            <a:r>
              <a:rPr lang="en-US" dirty="0" err="1">
                <a:solidFill>
                  <a:schemeClr val="tx1"/>
                </a:solidFill>
              </a:rPr>
              <a:t>btn.Content</a:t>
            </a:r>
            <a:r>
              <a:rPr lang="en-US" dirty="0">
                <a:solidFill>
                  <a:schemeClr val="tx1"/>
                </a:solidFill>
              </a:rPr>
              <a:t> = </a:t>
            </a:r>
            <a:r>
              <a:rPr lang="en-US" dirty="0" err="1">
                <a:solidFill>
                  <a:schemeClr val="tx1"/>
                </a:solidFill>
              </a:rPr>
              <a:t>x.ToString</a:t>
            </a:r>
            <a:r>
              <a:rPr lang="en-US" dirty="0">
                <a:solidFill>
                  <a:schemeClr val="tx1"/>
                </a:solidFill>
              </a:rPr>
              <a:t>();</a:t>
            </a:r>
          </a:p>
          <a:p>
            <a:r>
              <a:rPr lang="en-US" dirty="0">
                <a:solidFill>
                  <a:schemeClr val="tx1"/>
                </a:solidFill>
              </a:rPr>
              <a:t>   </a:t>
            </a:r>
            <a:r>
              <a:rPr lang="en-US" dirty="0" err="1">
                <a:solidFill>
                  <a:schemeClr val="tx1"/>
                </a:solidFill>
              </a:rPr>
              <a:t>txt.Text</a:t>
            </a:r>
            <a:r>
              <a:rPr lang="en-US" dirty="0">
                <a:solidFill>
                  <a:schemeClr val="tx1"/>
                </a:solidFill>
              </a:rPr>
              <a:t> += </a:t>
            </a:r>
            <a:r>
              <a:rPr lang="en-US" dirty="0" err="1">
                <a:solidFill>
                  <a:schemeClr val="tx1"/>
                </a:solidFill>
              </a:rPr>
              <a:t>string.Format</a:t>
            </a:r>
            <a:r>
              <a:rPr lang="en-US" dirty="0">
                <a:solidFill>
                  <a:schemeClr val="tx1"/>
                </a:solidFill>
              </a:rPr>
              <a:t>(</a:t>
            </a:r>
          </a:p>
          <a:p>
            <a:r>
              <a:rPr lang="en-US" dirty="0">
                <a:solidFill>
                  <a:schemeClr val="tx1"/>
                </a:solidFill>
              </a:rPr>
              <a:t>      "You pressed {0} at {1}\n",      </a:t>
            </a:r>
          </a:p>
          <a:p>
            <a:r>
              <a:rPr lang="en-US" dirty="0">
                <a:solidFill>
                  <a:schemeClr val="tx1"/>
                </a:solidFill>
              </a:rPr>
              <a:t>       x, </a:t>
            </a:r>
            <a:r>
              <a:rPr lang="en-US" dirty="0" err="1">
                <a:solidFill>
                  <a:schemeClr val="tx1"/>
                </a:solidFill>
              </a:rPr>
              <a:t>DateTime.Now</a:t>
            </a:r>
            <a:r>
              <a:rPr lang="en-US" dirty="0">
                <a:solidFill>
                  <a:schemeClr val="tx1"/>
                </a:solidFill>
              </a:rPr>
              <a:t>);</a:t>
            </a:r>
          </a:p>
          <a:p>
            <a:r>
              <a:rPr lang="ru-RU"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61135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816076" y="1422242"/>
            <a:ext cx="9859116" cy="1813958"/>
          </a:xfrm>
        </p:spPr>
        <p:txBody>
          <a:bodyPr/>
          <a:lstStyle/>
          <a:p>
            <a:r>
              <a:rPr lang="en-US" dirty="0" smtClean="0"/>
              <a:t>DEMO 01:</a:t>
            </a:r>
            <a:br>
              <a:rPr lang="en-US" dirty="0" smtClean="0"/>
            </a:br>
            <a:r>
              <a:rPr lang="en-US" dirty="0" err="1" smtClean="0"/>
              <a:t>OpenWeatherMap.Simple</a:t>
            </a:r>
            <a:endParaRPr lang="ru-RU" dirty="0"/>
          </a:p>
        </p:txBody>
      </p:sp>
    </p:spTree>
    <p:extLst>
      <p:ext uri="{BB962C8B-B14F-4D97-AF65-F5344CB8AC3E}">
        <p14:creationId xmlns:p14="http://schemas.microsoft.com/office/powerpoint/2010/main" val="2613165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ru-RU" dirty="0" smtClean="0"/>
              <a:t>Асинхронное программирование</a:t>
            </a:r>
            <a:endParaRPr lang="en-US" dirty="0"/>
          </a:p>
        </p:txBody>
      </p:sp>
      <p:sp>
        <p:nvSpPr>
          <p:cNvPr id="2" name="Объект 1"/>
          <p:cNvSpPr>
            <a:spLocks noGrp="1"/>
          </p:cNvSpPr>
          <p:nvPr>
            <p:ph idx="1"/>
          </p:nvPr>
        </p:nvSpPr>
        <p:spPr>
          <a:xfrm>
            <a:off x="536761" y="1387171"/>
            <a:ext cx="5760000" cy="1080000"/>
          </a:xfrm>
        </p:spPr>
        <p:txBody>
          <a:bodyPr/>
          <a:lstStyle/>
          <a:p>
            <a:r>
              <a:rPr lang="en-US" dirty="0" err="1">
                <a:solidFill>
                  <a:srgbClr val="0000FF"/>
                </a:solidFill>
                <a:highlight>
                  <a:srgbClr val="FFFFFF"/>
                </a:highlight>
              </a:rPr>
              <a:t>var</a:t>
            </a:r>
            <a:r>
              <a:rPr lang="en-US" dirty="0">
                <a:solidFill>
                  <a:srgbClr val="000000"/>
                </a:solidFill>
                <a:highlight>
                  <a:srgbClr val="FFFFFF"/>
                </a:highlight>
              </a:rPr>
              <a:t> cli = </a:t>
            </a:r>
            <a:r>
              <a:rPr lang="en-US" dirty="0">
                <a:solidFill>
                  <a:srgbClr val="0000FF"/>
                </a:solidFill>
                <a:highlight>
                  <a:srgbClr val="FFFFFF"/>
                </a:highlight>
              </a:rPr>
              <a:t>new</a:t>
            </a:r>
            <a:r>
              <a:rPr lang="en-US" dirty="0">
                <a:solidFill>
                  <a:srgbClr val="000000"/>
                </a:solidFill>
                <a:highlight>
                  <a:srgbClr val="FFFFFF"/>
                </a:highlight>
              </a:rPr>
              <a:t> </a:t>
            </a:r>
            <a:r>
              <a:rPr lang="en-US" dirty="0" err="1">
                <a:solidFill>
                  <a:srgbClr val="2B91AF"/>
                </a:solidFill>
                <a:highlight>
                  <a:srgbClr val="FFFFFF"/>
                </a:highlight>
              </a:rPr>
              <a:t>HttpClient</a:t>
            </a:r>
            <a:r>
              <a:rPr lang="en-US" dirty="0">
                <a:solidFill>
                  <a:srgbClr val="000000"/>
                </a:solidFill>
                <a:highlight>
                  <a:srgbClr val="FFFFFF"/>
                </a:highlight>
              </a:rPr>
              <a:t>();</a:t>
            </a:r>
          </a:p>
          <a:p>
            <a:r>
              <a:rPr lang="en-US" dirty="0" err="1">
                <a:solidFill>
                  <a:srgbClr val="0000FF"/>
                </a:solidFill>
                <a:highlight>
                  <a:srgbClr val="FFFFFF"/>
                </a:highlight>
              </a:rPr>
              <a:t>var</a:t>
            </a:r>
            <a:r>
              <a:rPr lang="en-US" dirty="0">
                <a:solidFill>
                  <a:srgbClr val="000000"/>
                </a:solidFill>
                <a:highlight>
                  <a:srgbClr val="FFFFFF"/>
                </a:highlight>
              </a:rPr>
              <a:t> res </a:t>
            </a:r>
            <a:r>
              <a:rPr lang="en-US" dirty="0" smtClean="0">
                <a:solidFill>
                  <a:srgbClr val="000000"/>
                </a:solidFill>
                <a:highlight>
                  <a:srgbClr val="FFFFFF"/>
                </a:highlight>
              </a:rPr>
              <a:t>=</a:t>
            </a:r>
            <a:r>
              <a:rPr lang="ru-RU" dirty="0" smtClean="0">
                <a:solidFill>
                  <a:srgbClr val="000000"/>
                </a:solidFill>
                <a:highlight>
                  <a:srgbClr val="FFFFFF"/>
                </a:highlight>
              </a:rPr>
              <a:t> </a:t>
            </a:r>
            <a:r>
              <a:rPr lang="en-US" dirty="0" err="1" smtClean="0">
                <a:solidFill>
                  <a:srgbClr val="000000"/>
                </a:solidFill>
                <a:highlight>
                  <a:srgbClr val="FFFFFF"/>
                </a:highlight>
              </a:rPr>
              <a:t>cli.GetString</a:t>
            </a:r>
            <a:r>
              <a:rPr lang="en-US" dirty="0" smtClean="0">
                <a:solidFill>
                  <a:srgbClr val="000000"/>
                </a:solidFill>
                <a:highlight>
                  <a:srgbClr val="FFFFFF"/>
                </a:highlight>
              </a:rPr>
              <a:t>(</a:t>
            </a:r>
            <a:r>
              <a:rPr lang="en-US" dirty="0" smtClean="0">
                <a:solidFill>
                  <a:srgbClr val="A31515"/>
                </a:solidFill>
                <a:highlight>
                  <a:srgbClr val="FFFFFF"/>
                </a:highlight>
              </a:rPr>
              <a:t>"http://address…"</a:t>
            </a:r>
            <a:r>
              <a:rPr lang="en-US" dirty="0" smtClean="0">
                <a:solidFill>
                  <a:srgbClr val="000000"/>
                </a:solidFill>
                <a:highlight>
                  <a:srgbClr val="FFFFFF"/>
                </a:highlight>
              </a:rPr>
              <a:t>);</a:t>
            </a:r>
            <a:endParaRPr lang="en-US" dirty="0">
              <a:solidFill>
                <a:srgbClr val="000000"/>
              </a:solidFill>
              <a:highlight>
                <a:srgbClr val="FFFFFF"/>
              </a:highlight>
            </a:endParaRPr>
          </a:p>
          <a:p>
            <a:r>
              <a:rPr lang="en-US" dirty="0">
                <a:solidFill>
                  <a:srgbClr val="0000FF"/>
                </a:solidFill>
                <a:highlight>
                  <a:srgbClr val="FFFFFF"/>
                </a:highlight>
              </a:rPr>
              <a:t>dynamic</a:t>
            </a:r>
            <a:r>
              <a:rPr lang="en-US" dirty="0">
                <a:solidFill>
                  <a:srgbClr val="000000"/>
                </a:solidFill>
                <a:highlight>
                  <a:srgbClr val="FFFFFF"/>
                </a:highlight>
              </a:rPr>
              <a:t> x = </a:t>
            </a:r>
            <a:r>
              <a:rPr lang="en-US" dirty="0" err="1" smtClean="0">
                <a:solidFill>
                  <a:srgbClr val="000000"/>
                </a:solidFill>
                <a:highlight>
                  <a:srgbClr val="FFFFFF"/>
                </a:highlight>
              </a:rPr>
              <a:t>DeserializeObject</a:t>
            </a:r>
            <a:r>
              <a:rPr lang="en-US" dirty="0" smtClean="0">
                <a:solidFill>
                  <a:srgbClr val="000000"/>
                </a:solidFill>
                <a:highlight>
                  <a:srgbClr val="FFFFFF"/>
                </a:highlight>
              </a:rPr>
              <a:t>(res</a:t>
            </a:r>
            <a:r>
              <a:rPr lang="en-US" dirty="0">
                <a:solidFill>
                  <a:srgbClr val="000000"/>
                </a:solidFill>
                <a:highlight>
                  <a:srgbClr val="FFFFFF"/>
                </a:highlight>
              </a:rPr>
              <a:t>);</a:t>
            </a:r>
          </a:p>
          <a:p>
            <a:endParaRPr lang="ru-RU" dirty="0"/>
          </a:p>
        </p:txBody>
      </p:sp>
      <p:sp>
        <p:nvSpPr>
          <p:cNvPr id="39" name="Объект 1"/>
          <p:cNvSpPr txBox="1">
            <a:spLocks/>
          </p:cNvSpPr>
          <p:nvPr/>
        </p:nvSpPr>
        <p:spPr>
          <a:xfrm>
            <a:off x="516000" y="2765342"/>
            <a:ext cx="6300000" cy="2160000"/>
          </a:xfrm>
          <a:prstGeom prst="rect">
            <a:avLst/>
          </a:prstGeom>
          <a:gradFill flip="none" rotWithShape="1">
            <a:gsLst>
              <a:gs pos="1000">
                <a:schemeClr val="accent4"/>
              </a:gs>
              <a:gs pos="1000">
                <a:schemeClr val="bg1">
                  <a:alpha val="99000"/>
                </a:schemeClr>
              </a:gs>
            </a:gsLst>
            <a:lin ang="0" scaled="1"/>
            <a:tileRect/>
          </a:gradFill>
          <a:ln>
            <a:noFill/>
          </a:ln>
        </p:spPr>
        <p:txBody>
          <a:bodyPr vert="horz" lIns="180000" tIns="45720" rIns="36000" bIns="45720" rtlCol="0">
            <a:normAutofit fontScale="92500" lnSpcReduction="10000"/>
          </a:bodyPr>
          <a:lstStyle>
            <a:lvl1pPr marL="0" indent="0" algn="l" defTabSz="914400" rtl="0" eaLnBrk="1" latinLnBrk="0" hangingPunct="1">
              <a:lnSpc>
                <a:spcPct val="90000"/>
              </a:lnSpc>
              <a:spcBef>
                <a:spcPts val="600"/>
              </a:spcBef>
              <a:buFont typeface="Arial" panose="020B0604020202020204" pitchFamily="34" charset="0"/>
              <a:buNone/>
              <a:defRPr sz="1800" kern="1200" baseline="0">
                <a:solidFill>
                  <a:schemeClr val="tx2"/>
                </a:solidFill>
                <a:latin typeface="Consolas" panose="020B0609020204030204" pitchFamily="49" charset="0"/>
                <a:ea typeface="+mn-ea"/>
                <a:cs typeface="Consolas" panose="020B0609020204030204" pitchFamily="49" charset="0"/>
              </a:defRPr>
            </a:lvl1pPr>
            <a:lvl2pPr marL="360363" indent="0" algn="l" defTabSz="914400" rtl="0" eaLnBrk="1" latinLnBrk="0" hangingPunct="1">
              <a:lnSpc>
                <a:spcPct val="90000"/>
              </a:lnSpc>
              <a:spcBef>
                <a:spcPts val="600"/>
              </a:spcBef>
              <a:buFont typeface="Arial" panose="020B0604020202020204" pitchFamily="34" charset="0"/>
              <a:buNone/>
              <a:defRPr sz="1800" kern="1200">
                <a:solidFill>
                  <a:schemeClr val="tx2"/>
                </a:solidFill>
                <a:latin typeface="Consolas" panose="020B0609020204030204" pitchFamily="49" charset="0"/>
                <a:ea typeface="+mn-ea"/>
                <a:cs typeface="Consolas" panose="020B0609020204030204" pitchFamily="49" charset="0"/>
              </a:defRPr>
            </a:lvl2pPr>
            <a:lvl3pPr marL="719138" indent="0" algn="l" defTabSz="914400" rtl="0" eaLnBrk="1" latinLnBrk="0" hangingPunct="1">
              <a:lnSpc>
                <a:spcPct val="90000"/>
              </a:lnSpc>
              <a:spcBef>
                <a:spcPts val="600"/>
              </a:spcBef>
              <a:buFont typeface="Wingdings" panose="05000000000000000000" pitchFamily="2" charset="2"/>
              <a:buNone/>
              <a:defRPr sz="1800" kern="1200">
                <a:solidFill>
                  <a:schemeClr val="tx2"/>
                </a:solidFill>
                <a:latin typeface="Consolas" panose="020B0609020204030204" pitchFamily="49" charset="0"/>
                <a:ea typeface="+mn-ea"/>
                <a:cs typeface="Consolas" panose="020B0609020204030204" pitchFamily="49" charset="0"/>
              </a:defRPr>
            </a:lvl3pPr>
            <a:lvl4pPr marL="1079500"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4pPr>
            <a:lvl5pPr marL="1439863"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smtClean="0">
                <a:solidFill>
                  <a:srgbClr val="0000FF"/>
                </a:solidFill>
                <a:highlight>
                  <a:srgbClr val="FFFFFF"/>
                </a:highlight>
              </a:rPr>
              <a:t>var</a:t>
            </a:r>
            <a:r>
              <a:rPr lang="en-US" dirty="0" smtClean="0">
                <a:solidFill>
                  <a:srgbClr val="000000"/>
                </a:solidFill>
                <a:highlight>
                  <a:srgbClr val="FFFFFF"/>
                </a:highlight>
              </a:rPr>
              <a:t> cli = </a:t>
            </a:r>
            <a:r>
              <a:rPr lang="en-US" dirty="0" smtClean="0">
                <a:solidFill>
                  <a:srgbClr val="0000FF"/>
                </a:solidFill>
                <a:highlight>
                  <a:srgbClr val="FFFFFF"/>
                </a:highlight>
              </a:rPr>
              <a:t>new</a:t>
            </a:r>
            <a:r>
              <a:rPr lang="en-US" dirty="0" smtClean="0">
                <a:solidFill>
                  <a:srgbClr val="000000"/>
                </a:solidFill>
                <a:highlight>
                  <a:srgbClr val="FFFFFF"/>
                </a:highlight>
              </a:rPr>
              <a:t> </a:t>
            </a:r>
            <a:r>
              <a:rPr lang="en-US" dirty="0" err="1" smtClean="0">
                <a:solidFill>
                  <a:srgbClr val="2B91AF"/>
                </a:solidFill>
                <a:highlight>
                  <a:srgbClr val="FFFFFF"/>
                </a:highlight>
              </a:rPr>
              <a:t>HttpClient</a:t>
            </a:r>
            <a:r>
              <a:rPr lang="en-US" dirty="0" smtClean="0">
                <a:solidFill>
                  <a:srgbClr val="000000"/>
                </a:solidFill>
                <a:highlight>
                  <a:srgbClr val="FFFFFF"/>
                </a:highlight>
              </a:rPr>
              <a:t>();</a:t>
            </a:r>
          </a:p>
          <a:p>
            <a:r>
              <a:rPr lang="en-US" dirty="0" err="1" smtClean="0">
                <a:solidFill>
                  <a:srgbClr val="0000FF"/>
                </a:solidFill>
                <a:highlight>
                  <a:srgbClr val="FFFFFF"/>
                </a:highlight>
              </a:rPr>
              <a:t>var</a:t>
            </a:r>
            <a:r>
              <a:rPr lang="en-US" dirty="0" smtClean="0">
                <a:solidFill>
                  <a:srgbClr val="000000"/>
                </a:solidFill>
                <a:highlight>
                  <a:srgbClr val="FFFFFF"/>
                </a:highlight>
              </a:rPr>
              <a:t> future =</a:t>
            </a:r>
            <a:r>
              <a:rPr lang="ru-RU" dirty="0" smtClean="0">
                <a:solidFill>
                  <a:srgbClr val="000000"/>
                </a:solidFill>
                <a:highlight>
                  <a:srgbClr val="FFFFFF"/>
                </a:highlight>
              </a:rPr>
              <a:t> </a:t>
            </a:r>
            <a:r>
              <a:rPr lang="en-US" dirty="0" err="1" smtClean="0">
                <a:solidFill>
                  <a:srgbClr val="000000"/>
                </a:solidFill>
                <a:highlight>
                  <a:srgbClr val="FFFFFF"/>
                </a:highlight>
              </a:rPr>
              <a:t>cli.GetStringAsync</a:t>
            </a:r>
            <a:r>
              <a:rPr lang="en-US" dirty="0" smtClean="0">
                <a:solidFill>
                  <a:srgbClr val="000000"/>
                </a:solidFill>
                <a:highlight>
                  <a:srgbClr val="FFFFFF"/>
                </a:highlight>
              </a:rPr>
              <a:t>(</a:t>
            </a:r>
            <a:r>
              <a:rPr lang="en-US" dirty="0" smtClean="0">
                <a:solidFill>
                  <a:srgbClr val="A31515"/>
                </a:solidFill>
                <a:highlight>
                  <a:srgbClr val="FFFFFF"/>
                </a:highlight>
              </a:rPr>
              <a:t>"http://address…"</a:t>
            </a:r>
            <a:r>
              <a:rPr lang="en-US" dirty="0" smtClean="0">
                <a:solidFill>
                  <a:srgbClr val="000000"/>
                </a:solidFill>
                <a:highlight>
                  <a:srgbClr val="FFFFFF"/>
                </a:highlight>
              </a:rPr>
              <a:t>);</a:t>
            </a:r>
          </a:p>
          <a:p>
            <a:r>
              <a:rPr lang="en-US" dirty="0" err="1" smtClean="0">
                <a:solidFill>
                  <a:srgbClr val="000000"/>
                </a:solidFill>
                <a:highlight>
                  <a:srgbClr val="FFFFFF"/>
                </a:highlight>
              </a:rPr>
              <a:t>future.ContinueWith</a:t>
            </a:r>
            <a:r>
              <a:rPr lang="en-US" dirty="0" smtClean="0">
                <a:solidFill>
                  <a:srgbClr val="000000"/>
                </a:solidFill>
                <a:highlight>
                  <a:srgbClr val="FFFFFF"/>
                </a:highlight>
              </a:rPr>
              <a:t>(res =&gt;</a:t>
            </a:r>
          </a:p>
          <a:p>
            <a:r>
              <a:rPr lang="en-US" dirty="0">
                <a:solidFill>
                  <a:srgbClr val="000000"/>
                </a:solidFill>
                <a:highlight>
                  <a:srgbClr val="FFFFFF"/>
                </a:highlight>
              </a:rPr>
              <a:t>{</a:t>
            </a:r>
            <a:endParaRPr lang="en-US" dirty="0" smtClean="0">
              <a:solidFill>
                <a:srgbClr val="000000"/>
              </a:solidFill>
              <a:highlight>
                <a:srgbClr val="FFFFFF"/>
              </a:highlight>
            </a:endParaRPr>
          </a:p>
          <a:p>
            <a:r>
              <a:rPr lang="en-US" dirty="0" smtClean="0">
                <a:solidFill>
                  <a:srgbClr val="0000FF"/>
                </a:solidFill>
                <a:highlight>
                  <a:srgbClr val="FFFFFF"/>
                </a:highlight>
              </a:rPr>
              <a:t>  dynamic</a:t>
            </a:r>
            <a:r>
              <a:rPr lang="en-US" dirty="0" smtClean="0">
                <a:solidFill>
                  <a:srgbClr val="000000"/>
                </a:solidFill>
                <a:highlight>
                  <a:srgbClr val="FFFFFF"/>
                </a:highlight>
              </a:rPr>
              <a:t> x = </a:t>
            </a:r>
            <a:r>
              <a:rPr lang="en-US" dirty="0" err="1" smtClean="0">
                <a:solidFill>
                  <a:srgbClr val="000000"/>
                </a:solidFill>
                <a:highlight>
                  <a:srgbClr val="FFFFFF"/>
                </a:highlight>
              </a:rPr>
              <a:t>DeserializeObject</a:t>
            </a:r>
            <a:r>
              <a:rPr lang="en-US" dirty="0" smtClean="0">
                <a:solidFill>
                  <a:srgbClr val="000000"/>
                </a:solidFill>
                <a:highlight>
                  <a:srgbClr val="FFFFFF"/>
                </a:highlight>
              </a:rPr>
              <a:t>(res);</a:t>
            </a:r>
          </a:p>
          <a:p>
            <a:r>
              <a:rPr lang="en-US" dirty="0" smtClean="0">
                <a:solidFill>
                  <a:srgbClr val="000000"/>
                </a:solidFill>
                <a:highlight>
                  <a:srgbClr val="FFFFFF"/>
                </a:highlight>
              </a:rPr>
              <a:t>…</a:t>
            </a:r>
          </a:p>
          <a:p>
            <a:r>
              <a:rPr lang="en-US" dirty="0">
                <a:solidFill>
                  <a:srgbClr val="000000"/>
                </a:solidFill>
                <a:highlight>
                  <a:srgbClr val="FFFFFF"/>
                </a:highlight>
              </a:rPr>
              <a:t>}</a:t>
            </a:r>
            <a:endParaRPr lang="en-US" dirty="0" smtClean="0">
              <a:solidFill>
                <a:srgbClr val="000000"/>
              </a:solidFill>
              <a:highlight>
                <a:srgbClr val="FFFFFF"/>
              </a:highlight>
            </a:endParaRPr>
          </a:p>
          <a:p>
            <a:endParaRPr lang="ru-RU" dirty="0"/>
          </a:p>
        </p:txBody>
      </p:sp>
      <p:sp>
        <p:nvSpPr>
          <p:cNvPr id="40" name="Объект 1"/>
          <p:cNvSpPr txBox="1">
            <a:spLocks/>
          </p:cNvSpPr>
          <p:nvPr/>
        </p:nvSpPr>
        <p:spPr>
          <a:xfrm>
            <a:off x="516000" y="5229000"/>
            <a:ext cx="7020000" cy="1080000"/>
          </a:xfrm>
          <a:prstGeom prst="rect">
            <a:avLst/>
          </a:prstGeom>
          <a:gradFill flip="none" rotWithShape="1">
            <a:gsLst>
              <a:gs pos="1000">
                <a:schemeClr val="accent4"/>
              </a:gs>
              <a:gs pos="1000">
                <a:schemeClr val="bg1">
                  <a:alpha val="99000"/>
                </a:schemeClr>
              </a:gs>
            </a:gsLst>
            <a:lin ang="0" scaled="1"/>
            <a:tileRect/>
          </a:gradFill>
          <a:ln>
            <a:noFill/>
          </a:ln>
        </p:spPr>
        <p:txBody>
          <a:bodyPr vert="horz" lIns="180000" tIns="45720" rIns="36000" bIns="45720" rtlCol="0">
            <a:normAutofit/>
          </a:bodyPr>
          <a:lstStyle>
            <a:lvl1pPr marL="0" indent="0" algn="l" defTabSz="914400" rtl="0" eaLnBrk="1" latinLnBrk="0" hangingPunct="1">
              <a:lnSpc>
                <a:spcPct val="90000"/>
              </a:lnSpc>
              <a:spcBef>
                <a:spcPts val="600"/>
              </a:spcBef>
              <a:buFont typeface="Arial" panose="020B0604020202020204" pitchFamily="34" charset="0"/>
              <a:buNone/>
              <a:defRPr sz="1800" kern="1200" baseline="0">
                <a:solidFill>
                  <a:schemeClr val="tx2"/>
                </a:solidFill>
                <a:latin typeface="Consolas" panose="020B0609020204030204" pitchFamily="49" charset="0"/>
                <a:ea typeface="+mn-ea"/>
                <a:cs typeface="Consolas" panose="020B0609020204030204" pitchFamily="49" charset="0"/>
              </a:defRPr>
            </a:lvl1pPr>
            <a:lvl2pPr marL="360363" indent="0" algn="l" defTabSz="914400" rtl="0" eaLnBrk="1" latinLnBrk="0" hangingPunct="1">
              <a:lnSpc>
                <a:spcPct val="90000"/>
              </a:lnSpc>
              <a:spcBef>
                <a:spcPts val="600"/>
              </a:spcBef>
              <a:buFont typeface="Arial" panose="020B0604020202020204" pitchFamily="34" charset="0"/>
              <a:buNone/>
              <a:defRPr sz="1800" kern="1200">
                <a:solidFill>
                  <a:schemeClr val="tx2"/>
                </a:solidFill>
                <a:latin typeface="Consolas" panose="020B0609020204030204" pitchFamily="49" charset="0"/>
                <a:ea typeface="+mn-ea"/>
                <a:cs typeface="Consolas" panose="020B0609020204030204" pitchFamily="49" charset="0"/>
              </a:defRPr>
            </a:lvl2pPr>
            <a:lvl3pPr marL="719138" indent="0" algn="l" defTabSz="914400" rtl="0" eaLnBrk="1" latinLnBrk="0" hangingPunct="1">
              <a:lnSpc>
                <a:spcPct val="90000"/>
              </a:lnSpc>
              <a:spcBef>
                <a:spcPts val="600"/>
              </a:spcBef>
              <a:buFont typeface="Wingdings" panose="05000000000000000000" pitchFamily="2" charset="2"/>
              <a:buNone/>
              <a:defRPr sz="1800" kern="1200">
                <a:solidFill>
                  <a:schemeClr val="tx2"/>
                </a:solidFill>
                <a:latin typeface="Consolas" panose="020B0609020204030204" pitchFamily="49" charset="0"/>
                <a:ea typeface="+mn-ea"/>
                <a:cs typeface="Consolas" panose="020B0609020204030204" pitchFamily="49" charset="0"/>
              </a:defRPr>
            </a:lvl3pPr>
            <a:lvl4pPr marL="1079500"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4pPr>
            <a:lvl5pPr marL="1439863"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smtClean="0">
                <a:solidFill>
                  <a:srgbClr val="0000FF"/>
                </a:solidFill>
                <a:highlight>
                  <a:srgbClr val="FFFFFF"/>
                </a:highlight>
              </a:rPr>
              <a:t>var</a:t>
            </a:r>
            <a:r>
              <a:rPr lang="en-US" dirty="0" smtClean="0">
                <a:solidFill>
                  <a:srgbClr val="000000"/>
                </a:solidFill>
                <a:highlight>
                  <a:srgbClr val="FFFFFF"/>
                </a:highlight>
              </a:rPr>
              <a:t> cli = </a:t>
            </a:r>
            <a:r>
              <a:rPr lang="en-US" dirty="0" smtClean="0">
                <a:solidFill>
                  <a:srgbClr val="0000FF"/>
                </a:solidFill>
                <a:highlight>
                  <a:srgbClr val="FFFFFF"/>
                </a:highlight>
              </a:rPr>
              <a:t>new</a:t>
            </a:r>
            <a:r>
              <a:rPr lang="en-US" dirty="0" smtClean="0">
                <a:solidFill>
                  <a:srgbClr val="000000"/>
                </a:solidFill>
                <a:highlight>
                  <a:srgbClr val="FFFFFF"/>
                </a:highlight>
              </a:rPr>
              <a:t> </a:t>
            </a:r>
            <a:r>
              <a:rPr lang="en-US" dirty="0" err="1" smtClean="0">
                <a:solidFill>
                  <a:srgbClr val="2B91AF"/>
                </a:solidFill>
                <a:highlight>
                  <a:srgbClr val="FFFFFF"/>
                </a:highlight>
              </a:rPr>
              <a:t>HttpClient</a:t>
            </a:r>
            <a:r>
              <a:rPr lang="en-US" dirty="0" smtClean="0">
                <a:solidFill>
                  <a:srgbClr val="000000"/>
                </a:solidFill>
                <a:highlight>
                  <a:srgbClr val="FFFFFF"/>
                </a:highlight>
              </a:rPr>
              <a:t>();</a:t>
            </a:r>
          </a:p>
          <a:p>
            <a:r>
              <a:rPr lang="en-US" dirty="0" err="1" smtClean="0">
                <a:solidFill>
                  <a:srgbClr val="0000FF"/>
                </a:solidFill>
                <a:highlight>
                  <a:srgbClr val="FFFFFF"/>
                </a:highlight>
              </a:rPr>
              <a:t>var</a:t>
            </a:r>
            <a:r>
              <a:rPr lang="en-US" dirty="0" smtClean="0">
                <a:solidFill>
                  <a:srgbClr val="000000"/>
                </a:solidFill>
                <a:highlight>
                  <a:srgbClr val="FFFFFF"/>
                </a:highlight>
              </a:rPr>
              <a:t> res =</a:t>
            </a:r>
            <a:r>
              <a:rPr lang="ru-RU" dirty="0" smtClean="0">
                <a:solidFill>
                  <a:srgbClr val="000000"/>
                </a:solidFill>
                <a:highlight>
                  <a:srgbClr val="FFFFFF"/>
                </a:highlight>
              </a:rPr>
              <a:t> </a:t>
            </a:r>
            <a:r>
              <a:rPr lang="en-US" dirty="0">
                <a:solidFill>
                  <a:srgbClr val="0000FF"/>
                </a:solidFill>
                <a:highlight>
                  <a:srgbClr val="FFFFFF"/>
                </a:highlight>
              </a:rPr>
              <a:t>await</a:t>
            </a:r>
            <a:r>
              <a:rPr lang="en-US" dirty="0" smtClean="0">
                <a:solidFill>
                  <a:srgbClr val="000000"/>
                </a:solidFill>
                <a:highlight>
                  <a:srgbClr val="FFFFFF"/>
                </a:highlight>
              </a:rPr>
              <a:t> </a:t>
            </a:r>
            <a:r>
              <a:rPr lang="en-US" dirty="0" err="1" smtClean="0">
                <a:solidFill>
                  <a:srgbClr val="000000"/>
                </a:solidFill>
                <a:highlight>
                  <a:srgbClr val="FFFFFF"/>
                </a:highlight>
              </a:rPr>
              <a:t>cli.GetStringAsync</a:t>
            </a:r>
            <a:r>
              <a:rPr lang="en-US" dirty="0" smtClean="0">
                <a:solidFill>
                  <a:srgbClr val="000000"/>
                </a:solidFill>
                <a:highlight>
                  <a:srgbClr val="FFFFFF"/>
                </a:highlight>
              </a:rPr>
              <a:t>(</a:t>
            </a:r>
            <a:r>
              <a:rPr lang="en-US" dirty="0" smtClean="0">
                <a:solidFill>
                  <a:srgbClr val="A31515"/>
                </a:solidFill>
                <a:highlight>
                  <a:srgbClr val="FFFFFF"/>
                </a:highlight>
              </a:rPr>
              <a:t>"http://address…"</a:t>
            </a:r>
            <a:r>
              <a:rPr lang="en-US" dirty="0" smtClean="0">
                <a:solidFill>
                  <a:srgbClr val="000000"/>
                </a:solidFill>
                <a:highlight>
                  <a:srgbClr val="FFFFFF"/>
                </a:highlight>
              </a:rPr>
              <a:t>);</a:t>
            </a:r>
          </a:p>
          <a:p>
            <a:r>
              <a:rPr lang="en-US" dirty="0" smtClean="0">
                <a:solidFill>
                  <a:srgbClr val="0000FF"/>
                </a:solidFill>
                <a:highlight>
                  <a:srgbClr val="FFFFFF"/>
                </a:highlight>
              </a:rPr>
              <a:t>dynamic</a:t>
            </a:r>
            <a:r>
              <a:rPr lang="en-US" dirty="0" smtClean="0">
                <a:solidFill>
                  <a:srgbClr val="000000"/>
                </a:solidFill>
                <a:highlight>
                  <a:srgbClr val="FFFFFF"/>
                </a:highlight>
              </a:rPr>
              <a:t> x = </a:t>
            </a:r>
            <a:r>
              <a:rPr lang="en-US" dirty="0" err="1" smtClean="0">
                <a:solidFill>
                  <a:srgbClr val="000000"/>
                </a:solidFill>
                <a:highlight>
                  <a:srgbClr val="FFFFFF"/>
                </a:highlight>
              </a:rPr>
              <a:t>DeserializeObject</a:t>
            </a:r>
            <a:r>
              <a:rPr lang="en-US" dirty="0" smtClean="0">
                <a:solidFill>
                  <a:srgbClr val="000000"/>
                </a:solidFill>
                <a:highlight>
                  <a:srgbClr val="FFFFFF"/>
                </a:highlight>
              </a:rPr>
              <a:t>(res);</a:t>
            </a:r>
          </a:p>
        </p:txBody>
      </p:sp>
      <p:sp>
        <p:nvSpPr>
          <p:cNvPr id="3" name="TextBox 2"/>
          <p:cNvSpPr txBox="1"/>
          <p:nvPr/>
        </p:nvSpPr>
        <p:spPr>
          <a:xfrm rot="16200000">
            <a:off x="-354912" y="1742505"/>
            <a:ext cx="1372492" cy="369332"/>
          </a:xfrm>
          <a:prstGeom prst="rect">
            <a:avLst/>
          </a:prstGeom>
          <a:noFill/>
        </p:spPr>
        <p:txBody>
          <a:bodyPr wrap="none" rtlCol="0">
            <a:spAutoFit/>
          </a:bodyPr>
          <a:lstStyle/>
          <a:p>
            <a:r>
              <a:rPr lang="ru-RU" dirty="0" smtClean="0"/>
              <a:t>Синхронно</a:t>
            </a:r>
            <a:endParaRPr lang="ru-RU" dirty="0"/>
          </a:p>
        </p:txBody>
      </p:sp>
      <p:sp>
        <p:nvSpPr>
          <p:cNvPr id="41" name="TextBox 40"/>
          <p:cNvSpPr txBox="1"/>
          <p:nvPr/>
        </p:nvSpPr>
        <p:spPr>
          <a:xfrm rot="16200000">
            <a:off x="-865191" y="3625275"/>
            <a:ext cx="2393049" cy="369332"/>
          </a:xfrm>
          <a:prstGeom prst="rect">
            <a:avLst/>
          </a:prstGeom>
          <a:noFill/>
        </p:spPr>
        <p:txBody>
          <a:bodyPr wrap="square" rtlCol="0">
            <a:spAutoFit/>
          </a:bodyPr>
          <a:lstStyle/>
          <a:p>
            <a:r>
              <a:rPr lang="ru-RU" dirty="0" smtClean="0"/>
              <a:t>Асинхронно</a:t>
            </a:r>
            <a:endParaRPr lang="ru-RU" dirty="0"/>
          </a:p>
        </p:txBody>
      </p:sp>
      <p:sp>
        <p:nvSpPr>
          <p:cNvPr id="4" name="Прямоугольник 3"/>
          <p:cNvSpPr/>
          <p:nvPr/>
        </p:nvSpPr>
        <p:spPr>
          <a:xfrm>
            <a:off x="1416000" y="4663732"/>
            <a:ext cx="1061509" cy="523220"/>
          </a:xfrm>
          <a:prstGeom prst="rect">
            <a:avLst/>
          </a:prstGeom>
        </p:spPr>
        <p:txBody>
          <a:bodyPr wrap="none">
            <a:spAutoFit/>
          </a:bodyPr>
          <a:lstStyle/>
          <a:p>
            <a:r>
              <a:rPr lang="en-US" sz="2800" dirty="0" err="1" smtClean="0">
                <a:solidFill>
                  <a:srgbClr val="0000FF"/>
                </a:solidFill>
                <a:highlight>
                  <a:srgbClr val="FFFFFF"/>
                </a:highlight>
              </a:rPr>
              <a:t>async</a:t>
            </a:r>
            <a:endParaRPr lang="ru-RU" sz="2800" dirty="0"/>
          </a:p>
        </p:txBody>
      </p:sp>
      <p:sp>
        <p:nvSpPr>
          <p:cNvPr id="42" name="TextBox 41"/>
          <p:cNvSpPr txBox="1"/>
          <p:nvPr/>
        </p:nvSpPr>
        <p:spPr>
          <a:xfrm rot="16200000">
            <a:off x="-865191" y="4973630"/>
            <a:ext cx="2393049" cy="369332"/>
          </a:xfrm>
          <a:prstGeom prst="rect">
            <a:avLst/>
          </a:prstGeom>
          <a:noFill/>
        </p:spPr>
        <p:txBody>
          <a:bodyPr wrap="square" rtlCol="0">
            <a:spAutoFit/>
          </a:bodyPr>
          <a:lstStyle/>
          <a:p>
            <a:r>
              <a:rPr lang="en-US" dirty="0" err="1" smtClean="0"/>
              <a:t>async</a:t>
            </a:r>
            <a:endParaRPr lang="ru-RU" dirty="0"/>
          </a:p>
        </p:txBody>
      </p:sp>
    </p:spTree>
    <p:extLst>
      <p:ext uri="{BB962C8B-B14F-4D97-AF65-F5344CB8AC3E}">
        <p14:creationId xmlns:p14="http://schemas.microsoft.com/office/powerpoint/2010/main" val="13290410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p:bldP spid="4" grpId="0"/>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Как организовать обновление страницы</a:t>
            </a:r>
            <a:endParaRPr lang="ru-RU" dirty="0"/>
          </a:p>
        </p:txBody>
      </p:sp>
      <p:sp>
        <p:nvSpPr>
          <p:cNvPr id="5" name="Объект 4"/>
          <p:cNvSpPr>
            <a:spLocks noGrp="1"/>
          </p:cNvSpPr>
          <p:nvPr>
            <p:ph idx="1"/>
          </p:nvPr>
        </p:nvSpPr>
        <p:spPr/>
        <p:txBody>
          <a:bodyPr>
            <a:normAutofit/>
          </a:bodyPr>
          <a:lstStyle/>
          <a:p>
            <a:r>
              <a:rPr lang="en-US" dirty="0" err="1" smtClean="0">
                <a:solidFill>
                  <a:srgbClr val="2B91AF"/>
                </a:solidFill>
                <a:highlight>
                  <a:srgbClr val="FFFFFF"/>
                </a:highlight>
              </a:rPr>
              <a:t>DispatcherTimer</a:t>
            </a:r>
            <a:r>
              <a:rPr lang="en-US" dirty="0" smtClean="0">
                <a:solidFill>
                  <a:srgbClr val="000000"/>
                </a:solidFill>
                <a:highlight>
                  <a:srgbClr val="FFFFFF"/>
                </a:highlight>
              </a:rPr>
              <a:t> </a:t>
            </a:r>
            <a:r>
              <a:rPr lang="en-US" dirty="0" err="1">
                <a:solidFill>
                  <a:srgbClr val="000000"/>
                </a:solidFill>
                <a:highlight>
                  <a:srgbClr val="FFFFFF"/>
                </a:highlight>
              </a:rPr>
              <a:t>dt</a:t>
            </a:r>
            <a:r>
              <a:rPr lang="en-US" dirty="0">
                <a:solidFill>
                  <a:srgbClr val="000000"/>
                </a:solidFill>
                <a:highlight>
                  <a:srgbClr val="FFFFFF"/>
                </a:highlight>
              </a:rPr>
              <a:t> = </a:t>
            </a:r>
            <a:r>
              <a:rPr lang="en-US" dirty="0">
                <a:solidFill>
                  <a:srgbClr val="0000FF"/>
                </a:solidFill>
                <a:highlight>
                  <a:srgbClr val="FFFFFF"/>
                </a:highlight>
              </a:rPr>
              <a:t>new</a:t>
            </a:r>
            <a:r>
              <a:rPr lang="en-US" dirty="0">
                <a:solidFill>
                  <a:srgbClr val="000000"/>
                </a:solidFill>
                <a:highlight>
                  <a:srgbClr val="FFFFFF"/>
                </a:highlight>
              </a:rPr>
              <a:t> </a:t>
            </a:r>
            <a:r>
              <a:rPr lang="en-US" dirty="0" err="1">
                <a:solidFill>
                  <a:srgbClr val="2B91AF"/>
                </a:solidFill>
                <a:highlight>
                  <a:srgbClr val="FFFFFF"/>
                </a:highlight>
              </a:rPr>
              <a:t>DispatcherTimer</a:t>
            </a:r>
            <a:r>
              <a:rPr lang="en-US" dirty="0">
                <a:solidFill>
                  <a:srgbClr val="000000"/>
                </a:solidFill>
                <a:highlight>
                  <a:srgbClr val="FFFFFF"/>
                </a:highlight>
              </a:rPr>
              <a:t>() </a:t>
            </a:r>
            <a:endParaRPr lang="ru-RU" dirty="0" smtClean="0">
              <a:solidFill>
                <a:srgbClr val="000000"/>
              </a:solidFill>
              <a:highlight>
                <a:srgbClr val="FFFFFF"/>
              </a:highlight>
            </a:endParaRPr>
          </a:p>
          <a:p>
            <a:r>
              <a:rPr lang="ru-RU" dirty="0">
                <a:solidFill>
                  <a:srgbClr val="000000"/>
                </a:solidFill>
                <a:highlight>
                  <a:srgbClr val="FFFFFF"/>
                </a:highlight>
              </a:rPr>
              <a:t> </a:t>
            </a:r>
            <a:r>
              <a:rPr lang="ru-RU" dirty="0" smtClean="0">
                <a:solidFill>
                  <a:srgbClr val="000000"/>
                </a:solidFill>
                <a:highlight>
                  <a:srgbClr val="FFFFFF"/>
                </a:highlight>
              </a:rPr>
              <a:t>                       </a:t>
            </a:r>
            <a:r>
              <a:rPr lang="en-US" dirty="0" smtClean="0">
                <a:solidFill>
                  <a:srgbClr val="000000"/>
                </a:solidFill>
                <a:highlight>
                  <a:srgbClr val="FFFFFF"/>
                </a:highlight>
              </a:rPr>
              <a:t>{ </a:t>
            </a:r>
            <a:r>
              <a:rPr lang="en-US" dirty="0">
                <a:solidFill>
                  <a:srgbClr val="000000"/>
                </a:solidFill>
                <a:highlight>
                  <a:srgbClr val="FFFFFF"/>
                </a:highlight>
              </a:rPr>
              <a:t>Interval = </a:t>
            </a:r>
            <a:r>
              <a:rPr lang="en-US" dirty="0" err="1">
                <a:solidFill>
                  <a:srgbClr val="2B91AF"/>
                </a:solidFill>
                <a:highlight>
                  <a:srgbClr val="FFFFFF"/>
                </a:highlight>
              </a:rPr>
              <a:t>TimeSpan</a:t>
            </a:r>
            <a:r>
              <a:rPr lang="en-US" dirty="0" err="1">
                <a:solidFill>
                  <a:srgbClr val="000000"/>
                </a:solidFill>
                <a:highlight>
                  <a:srgbClr val="FFFFFF"/>
                </a:highlight>
              </a:rPr>
              <a:t>.FromMinutes</a:t>
            </a:r>
            <a:r>
              <a:rPr lang="en-US" dirty="0">
                <a:solidFill>
                  <a:srgbClr val="000000"/>
                </a:solidFill>
                <a:highlight>
                  <a:srgbClr val="FFFFFF"/>
                </a:highlight>
              </a:rPr>
              <a:t>(1) </a:t>
            </a:r>
            <a:r>
              <a:rPr lang="en-US" dirty="0" smtClean="0">
                <a:solidFill>
                  <a:srgbClr val="000000"/>
                </a:solidFill>
                <a:highlight>
                  <a:srgbClr val="FFFFFF"/>
                </a:highlight>
              </a:rPr>
              <a:t>};</a:t>
            </a:r>
            <a:endParaRPr lang="ru-RU" dirty="0" smtClean="0">
              <a:solidFill>
                <a:srgbClr val="000000"/>
              </a:solidFill>
              <a:highlight>
                <a:srgbClr val="FFFFFF"/>
              </a:highlight>
            </a:endParaRPr>
          </a:p>
          <a:p>
            <a:endParaRPr lang="ru-RU" dirty="0">
              <a:solidFill>
                <a:srgbClr val="000000"/>
              </a:solidFill>
              <a:highlight>
                <a:srgbClr val="FFFFFF"/>
              </a:highlight>
            </a:endParaRPr>
          </a:p>
          <a:p>
            <a:r>
              <a:rPr lang="en-US" dirty="0" smtClean="0">
                <a:solidFill>
                  <a:srgbClr val="0000FF"/>
                </a:solidFill>
                <a:highlight>
                  <a:srgbClr val="FFFFFF"/>
                </a:highlight>
              </a:rPr>
              <a:t>public</a:t>
            </a:r>
            <a:r>
              <a:rPr lang="en-US" dirty="0" smtClean="0">
                <a:solidFill>
                  <a:srgbClr val="000000"/>
                </a:solidFill>
                <a:highlight>
                  <a:srgbClr val="FFFFFF"/>
                </a:highlight>
              </a:rPr>
              <a:t> </a:t>
            </a:r>
            <a:r>
              <a:rPr lang="en-US" dirty="0" err="1">
                <a:solidFill>
                  <a:srgbClr val="000000"/>
                </a:solidFill>
                <a:highlight>
                  <a:srgbClr val="FFFFFF"/>
                </a:highlight>
              </a:rPr>
              <a:t>MainPage</a:t>
            </a:r>
            <a:r>
              <a:rPr lang="en-US" dirty="0">
                <a:solidFill>
                  <a:srgbClr val="000000"/>
                </a:solidFill>
                <a:highlight>
                  <a:srgbClr val="FFFFFF"/>
                </a:highlight>
              </a:rPr>
              <a:t>()</a:t>
            </a:r>
          </a:p>
          <a:p>
            <a:r>
              <a:rPr lang="ru-RU" dirty="0" smtClean="0">
                <a:solidFill>
                  <a:srgbClr val="000000"/>
                </a:solidFill>
                <a:highlight>
                  <a:srgbClr val="FFFFFF"/>
                </a:highlight>
              </a:rPr>
              <a:t>{</a:t>
            </a:r>
            <a:endParaRPr lang="ru-RU" dirty="0">
              <a:solidFill>
                <a:srgbClr val="000000"/>
              </a:solidFill>
              <a:highlight>
                <a:srgbClr val="FFFFFF"/>
              </a:highlight>
            </a:endParaRPr>
          </a:p>
          <a:p>
            <a:r>
              <a:rPr lang="en-US" dirty="0" smtClean="0">
                <a:solidFill>
                  <a:srgbClr val="0000FF"/>
                </a:solidFill>
                <a:highlight>
                  <a:srgbClr val="FFFFFF"/>
                </a:highlight>
              </a:rPr>
              <a:t>  </a:t>
            </a:r>
            <a:r>
              <a:rPr lang="en-US" dirty="0" err="1" smtClean="0">
                <a:solidFill>
                  <a:srgbClr val="0000FF"/>
                </a:solidFill>
                <a:highlight>
                  <a:srgbClr val="FFFFFF"/>
                </a:highlight>
              </a:rPr>
              <a:t>this</a:t>
            </a:r>
            <a:r>
              <a:rPr lang="en-US" dirty="0" err="1" smtClean="0">
                <a:solidFill>
                  <a:srgbClr val="000000"/>
                </a:solidFill>
                <a:highlight>
                  <a:srgbClr val="FFFFFF"/>
                </a:highlight>
              </a:rPr>
              <a:t>.InitializeComponent</a:t>
            </a:r>
            <a:r>
              <a:rPr lang="en-US" dirty="0">
                <a:solidFill>
                  <a:srgbClr val="000000"/>
                </a:solidFill>
                <a:highlight>
                  <a:srgbClr val="FFFFFF"/>
                </a:highlight>
              </a:rPr>
              <a:t>();</a:t>
            </a:r>
          </a:p>
          <a:p>
            <a:r>
              <a:rPr lang="en-US" dirty="0" smtClean="0">
                <a:solidFill>
                  <a:srgbClr val="000000"/>
                </a:solidFill>
                <a:highlight>
                  <a:srgbClr val="FFFFFF"/>
                </a:highlight>
              </a:rPr>
              <a:t>  </a:t>
            </a:r>
            <a:r>
              <a:rPr lang="en-US" dirty="0" err="1" smtClean="0">
                <a:solidFill>
                  <a:srgbClr val="000000"/>
                </a:solidFill>
                <a:highlight>
                  <a:srgbClr val="FFFFFF"/>
                </a:highlight>
              </a:rPr>
              <a:t>dt.Tick</a:t>
            </a:r>
            <a:r>
              <a:rPr lang="en-US" dirty="0" smtClean="0">
                <a:solidFill>
                  <a:srgbClr val="000000"/>
                </a:solidFill>
                <a:highlight>
                  <a:srgbClr val="FFFFFF"/>
                </a:highlight>
              </a:rPr>
              <a:t> </a:t>
            </a:r>
            <a:r>
              <a:rPr lang="en-US" dirty="0">
                <a:solidFill>
                  <a:srgbClr val="000000"/>
                </a:solidFill>
                <a:highlight>
                  <a:srgbClr val="FFFFFF"/>
                </a:highlight>
              </a:rPr>
              <a:t>+= Refresh;</a:t>
            </a:r>
          </a:p>
          <a:p>
            <a:r>
              <a:rPr lang="en-US" dirty="0" smtClean="0">
                <a:solidFill>
                  <a:srgbClr val="000000"/>
                </a:solidFill>
                <a:highlight>
                  <a:srgbClr val="FFFFFF"/>
                </a:highlight>
              </a:rPr>
              <a:t>  </a:t>
            </a:r>
            <a:r>
              <a:rPr lang="en-US" dirty="0" err="1" smtClean="0">
                <a:solidFill>
                  <a:srgbClr val="000000"/>
                </a:solidFill>
                <a:highlight>
                  <a:srgbClr val="FFFFFF"/>
                </a:highlight>
              </a:rPr>
              <a:t>dt.Start</a:t>
            </a:r>
            <a:r>
              <a:rPr lang="en-US" dirty="0" smtClean="0">
                <a:solidFill>
                  <a:srgbClr val="000000"/>
                </a:solidFill>
                <a:highlight>
                  <a:srgbClr val="FFFFFF"/>
                </a:highlight>
              </a:rPr>
              <a:t>();</a:t>
            </a:r>
          </a:p>
          <a:p>
            <a:r>
              <a:rPr lang="ru-RU" dirty="0" smtClean="0">
                <a:solidFill>
                  <a:srgbClr val="000000"/>
                </a:solidFill>
                <a:highlight>
                  <a:srgbClr val="FFFFFF"/>
                </a:highlight>
              </a:rPr>
              <a:t>}</a:t>
            </a:r>
            <a:endParaRPr lang="ru-RU" dirty="0">
              <a:solidFill>
                <a:srgbClr val="000000"/>
              </a:solidFill>
              <a:highlight>
                <a:srgbClr val="FFFFFF"/>
              </a:highlight>
            </a:endParaRPr>
          </a:p>
          <a:p>
            <a:endParaRPr lang="ru-RU" dirty="0">
              <a:solidFill>
                <a:srgbClr val="000000"/>
              </a:solidFill>
              <a:highlight>
                <a:srgbClr val="FFFFFF"/>
              </a:highlight>
            </a:endParaRPr>
          </a:p>
          <a:p>
            <a:r>
              <a:rPr lang="en-US" dirty="0" smtClean="0">
                <a:solidFill>
                  <a:srgbClr val="0000FF"/>
                </a:solidFill>
                <a:highlight>
                  <a:srgbClr val="FFFFFF"/>
                </a:highlight>
              </a:rPr>
              <a:t>private</a:t>
            </a:r>
            <a:r>
              <a:rPr lang="en-US" dirty="0" smtClean="0">
                <a:solidFill>
                  <a:srgbClr val="000000"/>
                </a:solidFill>
                <a:highlight>
                  <a:srgbClr val="FFFFFF"/>
                </a:highlight>
              </a:rPr>
              <a:t> </a:t>
            </a:r>
            <a:r>
              <a:rPr lang="en-US" dirty="0" err="1">
                <a:solidFill>
                  <a:srgbClr val="0000FF"/>
                </a:solidFill>
                <a:highlight>
                  <a:srgbClr val="FFFFFF"/>
                </a:highlight>
              </a:rPr>
              <a:t>async</a:t>
            </a:r>
            <a:r>
              <a:rPr lang="en-US" dirty="0">
                <a:solidFill>
                  <a:srgbClr val="000000"/>
                </a:solidFill>
                <a:highlight>
                  <a:srgbClr val="FFFFFF"/>
                </a:highlight>
              </a:rPr>
              <a:t> </a:t>
            </a:r>
            <a:r>
              <a:rPr lang="en-US" dirty="0">
                <a:solidFill>
                  <a:srgbClr val="0000FF"/>
                </a:solidFill>
                <a:highlight>
                  <a:srgbClr val="FFFFFF"/>
                </a:highlight>
              </a:rPr>
              <a:t>void</a:t>
            </a:r>
            <a:r>
              <a:rPr lang="en-US" dirty="0">
                <a:solidFill>
                  <a:srgbClr val="000000"/>
                </a:solidFill>
                <a:highlight>
                  <a:srgbClr val="FFFFFF"/>
                </a:highlight>
              </a:rPr>
              <a:t> Refresh(</a:t>
            </a:r>
            <a:r>
              <a:rPr lang="en-US" dirty="0">
                <a:solidFill>
                  <a:srgbClr val="0000FF"/>
                </a:solidFill>
                <a:highlight>
                  <a:srgbClr val="FFFFFF"/>
                </a:highlight>
              </a:rPr>
              <a:t>object</a:t>
            </a:r>
            <a:r>
              <a:rPr lang="en-US" dirty="0">
                <a:solidFill>
                  <a:srgbClr val="000000"/>
                </a:solidFill>
                <a:highlight>
                  <a:srgbClr val="FFFFFF"/>
                </a:highlight>
              </a:rPr>
              <a:t> sender, </a:t>
            </a:r>
            <a:r>
              <a:rPr lang="en-US" dirty="0">
                <a:solidFill>
                  <a:srgbClr val="0000FF"/>
                </a:solidFill>
                <a:highlight>
                  <a:srgbClr val="FFFFFF"/>
                </a:highlight>
              </a:rPr>
              <a:t>object</a:t>
            </a:r>
            <a:r>
              <a:rPr lang="en-US" dirty="0">
                <a:solidFill>
                  <a:srgbClr val="000000"/>
                </a:solidFill>
                <a:highlight>
                  <a:srgbClr val="FFFFFF"/>
                </a:highlight>
              </a:rPr>
              <a:t> e)</a:t>
            </a:r>
          </a:p>
          <a:p>
            <a:r>
              <a:rPr lang="ru-RU" dirty="0" smtClean="0">
                <a:solidFill>
                  <a:srgbClr val="000000"/>
                </a:solidFill>
                <a:highlight>
                  <a:srgbClr val="FFFFFF"/>
                </a:highlight>
              </a:rPr>
              <a:t>{</a:t>
            </a:r>
            <a:endParaRPr lang="en-US" dirty="0" smtClean="0">
              <a:solidFill>
                <a:srgbClr val="000000"/>
              </a:solidFill>
              <a:highlight>
                <a:srgbClr val="FFFFFF"/>
              </a:highlight>
            </a:endParaRPr>
          </a:p>
          <a:p>
            <a:r>
              <a:rPr lang="en-US" dirty="0" smtClean="0">
                <a:solidFill>
                  <a:srgbClr val="000000"/>
                </a:solidFill>
                <a:highlight>
                  <a:srgbClr val="FFFFFF"/>
                </a:highlight>
              </a:rPr>
              <a:t>	…</a:t>
            </a:r>
            <a:endParaRPr lang="ru-RU" dirty="0">
              <a:solidFill>
                <a:srgbClr val="000000"/>
              </a:solidFill>
              <a:highlight>
                <a:srgbClr val="FFFFFF"/>
              </a:highlight>
            </a:endParaRPr>
          </a:p>
          <a:p>
            <a:r>
              <a:rPr lang="ru-RU" dirty="0" smtClean="0">
                <a:solidFill>
                  <a:srgbClr val="000000"/>
                </a:solidFill>
                <a:highlight>
                  <a:srgbClr val="FFFFFF"/>
                </a:highlight>
              </a:rPr>
              <a:t>}</a:t>
            </a:r>
            <a:endParaRPr lang="ru-RU" dirty="0"/>
          </a:p>
        </p:txBody>
      </p:sp>
    </p:spTree>
    <p:extLst>
      <p:ext uri="{BB962C8B-B14F-4D97-AF65-F5344CB8AC3E}">
        <p14:creationId xmlns:p14="http://schemas.microsoft.com/office/powerpoint/2010/main" val="1285926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816076" y="607595"/>
            <a:ext cx="9859116" cy="2628605"/>
          </a:xfrm>
        </p:spPr>
        <p:txBody>
          <a:bodyPr/>
          <a:lstStyle/>
          <a:p>
            <a:r>
              <a:rPr lang="en-US" dirty="0" smtClean="0"/>
              <a:t>DEMO 02:</a:t>
            </a:r>
            <a:br>
              <a:rPr lang="en-US" dirty="0" smtClean="0"/>
            </a:br>
            <a:r>
              <a:rPr lang="en-US" dirty="0" err="1" smtClean="0"/>
              <a:t>OpenWeatherMap</a:t>
            </a:r>
            <a:r>
              <a:rPr lang="en-US" dirty="0"/>
              <a:t> </a:t>
            </a:r>
            <a:r>
              <a:rPr lang="ru-RU" dirty="0" smtClean="0"/>
              <a:t>с авто-обновлением</a:t>
            </a:r>
            <a:endParaRPr lang="ru-RU" dirty="0"/>
          </a:p>
        </p:txBody>
      </p:sp>
    </p:spTree>
    <p:extLst>
      <p:ext uri="{BB962C8B-B14F-4D97-AF65-F5344CB8AC3E}">
        <p14:creationId xmlns:p14="http://schemas.microsoft.com/office/powerpoint/2010/main" val="1029958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ru-RU" dirty="0" smtClean="0"/>
              <a:t>Элементы управления </a:t>
            </a:r>
            <a:r>
              <a:rPr lang="en-US" dirty="0" smtClean="0"/>
              <a:t>XAML</a:t>
            </a:r>
            <a:endParaRPr lang="ru-RU" dirty="0"/>
          </a:p>
        </p:txBody>
      </p:sp>
      <p:sp>
        <p:nvSpPr>
          <p:cNvPr id="6" name="Текст 5"/>
          <p:cNvSpPr>
            <a:spLocks noGrp="1"/>
          </p:cNvSpPr>
          <p:nvPr>
            <p:ph type="body" sz="quarter" idx="10"/>
          </p:nvPr>
        </p:nvSpPr>
        <p:spPr>
          <a:xfrm>
            <a:off x="269240" y="1989000"/>
            <a:ext cx="5378548" cy="1795876"/>
          </a:xfrm>
        </p:spPr>
        <p:txBody>
          <a:bodyPr/>
          <a:lstStyle/>
          <a:p>
            <a:r>
              <a:rPr lang="en-US" dirty="0" err="1" smtClean="0"/>
              <a:t>StackPanel</a:t>
            </a:r>
            <a:endParaRPr lang="en-US" dirty="0" smtClean="0"/>
          </a:p>
          <a:p>
            <a:r>
              <a:rPr lang="en-US" dirty="0" smtClean="0"/>
              <a:t>Grid</a:t>
            </a:r>
          </a:p>
          <a:p>
            <a:r>
              <a:rPr lang="en-US" dirty="0" smtClean="0"/>
              <a:t>Canvas</a:t>
            </a:r>
            <a:endParaRPr lang="ru-RU" dirty="0"/>
          </a:p>
        </p:txBody>
      </p:sp>
      <p:sp>
        <p:nvSpPr>
          <p:cNvPr id="7" name="Текст 6"/>
          <p:cNvSpPr>
            <a:spLocks noGrp="1"/>
          </p:cNvSpPr>
          <p:nvPr>
            <p:ph type="body" sz="quarter" idx="11"/>
          </p:nvPr>
        </p:nvSpPr>
        <p:spPr>
          <a:xfrm>
            <a:off x="6096000" y="1989000"/>
            <a:ext cx="5378548" cy="1947958"/>
          </a:xfrm>
        </p:spPr>
        <p:txBody>
          <a:bodyPr numCol="2"/>
          <a:lstStyle/>
          <a:p>
            <a:r>
              <a:rPr lang="en-US" dirty="0" err="1" smtClean="0"/>
              <a:t>TextBlock</a:t>
            </a:r>
            <a:endParaRPr lang="en-US" dirty="0" smtClean="0"/>
          </a:p>
          <a:p>
            <a:r>
              <a:rPr lang="en-US" dirty="0" err="1" smtClean="0"/>
              <a:t>TextBox</a:t>
            </a:r>
            <a:endParaRPr lang="en-US" dirty="0" smtClean="0"/>
          </a:p>
          <a:p>
            <a:r>
              <a:rPr lang="en-US" dirty="0" smtClean="0"/>
              <a:t>Image</a:t>
            </a:r>
          </a:p>
          <a:p>
            <a:r>
              <a:rPr lang="en-US" dirty="0" smtClean="0"/>
              <a:t>Button</a:t>
            </a:r>
          </a:p>
          <a:p>
            <a:r>
              <a:rPr lang="en-US" dirty="0" err="1" smtClean="0"/>
              <a:t>CheckBox</a:t>
            </a:r>
            <a:endParaRPr lang="en-US" dirty="0" smtClean="0"/>
          </a:p>
          <a:p>
            <a:r>
              <a:rPr lang="en-US" dirty="0" err="1" smtClean="0"/>
              <a:t>ComboBox</a:t>
            </a:r>
            <a:endParaRPr lang="ru-RU" dirty="0"/>
          </a:p>
        </p:txBody>
      </p:sp>
      <p:sp>
        <p:nvSpPr>
          <p:cNvPr id="8" name="Текст 5"/>
          <p:cNvSpPr txBox="1">
            <a:spLocks/>
          </p:cNvSpPr>
          <p:nvPr/>
        </p:nvSpPr>
        <p:spPr>
          <a:xfrm>
            <a:off x="312556" y="1279516"/>
            <a:ext cx="3217388" cy="619144"/>
          </a:xfrm>
          <a:prstGeom prst="rect">
            <a:avLst/>
          </a:prstGeom>
        </p:spPr>
        <p:txBody>
          <a:bodyPr vert="horz" wrap="square" lIns="146304" tIns="91440" rIns="146304" bIns="91440" rtlCol="0">
            <a:spAutoFit/>
          </a:bodyPr>
          <a:lstStyle>
            <a:lvl1pPr marL="281677" marR="0" indent="-281677" algn="l" defTabSz="914367" rtl="0" eaLnBrk="1" fontAlgn="auto" latinLnBrk="0" hangingPunct="1">
              <a:lnSpc>
                <a:spcPct val="90000"/>
              </a:lnSpc>
              <a:spcBef>
                <a:spcPts val="1200"/>
              </a:spcBef>
              <a:spcAft>
                <a:spcPts val="0"/>
              </a:spcAft>
              <a:buClr>
                <a:schemeClr val="tx2"/>
              </a:buClr>
              <a:buSzPct val="90000"/>
              <a:buFont typeface="Arial" pitchFamily="34" charset="0"/>
              <a:buChar char="•"/>
              <a:tabLst/>
              <a:defRPr sz="3137" kern="1200" spc="0" baseline="0">
                <a:gradFill>
                  <a:gsLst>
                    <a:gs pos="1250">
                      <a:schemeClr val="tx2"/>
                    </a:gs>
                    <a:gs pos="99000">
                      <a:schemeClr val="tx2"/>
                    </a:gs>
                  </a:gsLst>
                  <a:lin ang="5400000" scaled="0"/>
                </a:gradFill>
                <a:latin typeface="+mj-lt"/>
                <a:ea typeface="+mn-ea"/>
                <a:cs typeface="+mn-cs"/>
              </a:defRPr>
            </a:lvl1pPr>
            <a:lvl2pPr marL="520702" marR="0" indent="-228601"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685803" marR="0" indent="-165101"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63603" marR="0" indent="-177801"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028704" marR="0" indent="-165101"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ru-RU" b="1" dirty="0" smtClean="0">
                <a:latin typeface="+mn-lt"/>
              </a:rPr>
              <a:t>Контейнеры</a:t>
            </a:r>
            <a:endParaRPr lang="ru-RU" b="1" dirty="0">
              <a:latin typeface="+mn-lt"/>
            </a:endParaRPr>
          </a:p>
        </p:txBody>
      </p:sp>
      <p:sp>
        <p:nvSpPr>
          <p:cNvPr id="9" name="Текст 5"/>
          <p:cNvSpPr txBox="1">
            <a:spLocks/>
          </p:cNvSpPr>
          <p:nvPr/>
        </p:nvSpPr>
        <p:spPr>
          <a:xfrm>
            <a:off x="6096000" y="1279516"/>
            <a:ext cx="4104263" cy="619144"/>
          </a:xfrm>
          <a:prstGeom prst="rect">
            <a:avLst/>
          </a:prstGeom>
        </p:spPr>
        <p:txBody>
          <a:bodyPr vert="horz" wrap="square" lIns="146304" tIns="91440" rIns="146304" bIns="91440" rtlCol="0">
            <a:spAutoFit/>
          </a:bodyPr>
          <a:lstStyle>
            <a:lvl1pPr marL="281677" marR="0" indent="-281677" algn="l" defTabSz="914367" rtl="0" eaLnBrk="1" fontAlgn="auto" latinLnBrk="0" hangingPunct="1">
              <a:lnSpc>
                <a:spcPct val="90000"/>
              </a:lnSpc>
              <a:spcBef>
                <a:spcPts val="1200"/>
              </a:spcBef>
              <a:spcAft>
                <a:spcPts val="0"/>
              </a:spcAft>
              <a:buClr>
                <a:schemeClr val="tx2"/>
              </a:buClr>
              <a:buSzPct val="90000"/>
              <a:buFont typeface="Arial" pitchFamily="34" charset="0"/>
              <a:buChar char="•"/>
              <a:tabLst/>
              <a:defRPr sz="3137" kern="1200" spc="0" baseline="0">
                <a:gradFill>
                  <a:gsLst>
                    <a:gs pos="1250">
                      <a:schemeClr val="tx2"/>
                    </a:gs>
                    <a:gs pos="99000">
                      <a:schemeClr val="tx2"/>
                    </a:gs>
                  </a:gsLst>
                  <a:lin ang="5400000" scaled="0"/>
                </a:gradFill>
                <a:latin typeface="+mj-lt"/>
                <a:ea typeface="+mn-ea"/>
                <a:cs typeface="+mn-cs"/>
              </a:defRPr>
            </a:lvl1pPr>
            <a:lvl2pPr marL="520702" marR="0" indent="-228601"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685803" marR="0" indent="-165101"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63603" marR="0" indent="-177801"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028704" marR="0" indent="-165101"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ru-RU" b="1" dirty="0" smtClean="0">
                <a:latin typeface="+mn-lt"/>
              </a:rPr>
              <a:t>Простые элементы</a:t>
            </a:r>
            <a:endParaRPr lang="ru-RU" b="1" dirty="0">
              <a:latin typeface="+mn-lt"/>
            </a:endParaRPr>
          </a:p>
        </p:txBody>
      </p:sp>
      <p:sp>
        <p:nvSpPr>
          <p:cNvPr id="10" name="Текст 6"/>
          <p:cNvSpPr txBox="1">
            <a:spLocks/>
          </p:cNvSpPr>
          <p:nvPr/>
        </p:nvSpPr>
        <p:spPr>
          <a:xfrm>
            <a:off x="312556" y="4646442"/>
            <a:ext cx="5378548" cy="1795876"/>
          </a:xfrm>
          <a:prstGeom prst="rect">
            <a:avLst/>
          </a:prstGeom>
        </p:spPr>
        <p:txBody>
          <a:bodyPr vert="horz" wrap="square" lIns="146304" tIns="91440" rIns="146304" bIns="91440" rtlCol="0">
            <a:spAutoFit/>
          </a:bodyPr>
          <a:lstStyle>
            <a:lvl1pPr marL="281677" marR="0" indent="-281677" algn="l" defTabSz="914367" rtl="0" eaLnBrk="1" fontAlgn="auto" latinLnBrk="0" hangingPunct="1">
              <a:lnSpc>
                <a:spcPct val="90000"/>
              </a:lnSpc>
              <a:spcBef>
                <a:spcPts val="1200"/>
              </a:spcBef>
              <a:spcAft>
                <a:spcPts val="0"/>
              </a:spcAft>
              <a:buClr>
                <a:schemeClr val="tx2"/>
              </a:buClr>
              <a:buSzPct val="90000"/>
              <a:buFont typeface="Arial" pitchFamily="34" charset="0"/>
              <a:buChar char="•"/>
              <a:tabLst/>
              <a:defRPr sz="3137" kern="1200" spc="0" baseline="0">
                <a:gradFill>
                  <a:gsLst>
                    <a:gs pos="1250">
                      <a:schemeClr val="tx2"/>
                    </a:gs>
                    <a:gs pos="99000">
                      <a:schemeClr val="tx2"/>
                    </a:gs>
                  </a:gsLst>
                  <a:lin ang="5400000" scaled="0"/>
                </a:gradFill>
                <a:latin typeface="+mj-lt"/>
                <a:ea typeface="+mn-ea"/>
                <a:cs typeface="+mn-cs"/>
              </a:defRPr>
            </a:lvl1pPr>
            <a:lvl2pPr marL="520702" marR="0" indent="-228601"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685803" marR="0" indent="-165101"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63603" marR="0" indent="-177801"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028704" marR="0" indent="-165101"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err="1" smtClean="0"/>
              <a:t>ItemsControl</a:t>
            </a:r>
            <a:endParaRPr lang="en-US" dirty="0" smtClean="0"/>
          </a:p>
          <a:p>
            <a:r>
              <a:rPr lang="en-US" dirty="0" err="1" smtClean="0"/>
              <a:t>ListBox</a:t>
            </a:r>
            <a:endParaRPr lang="en-US" dirty="0" smtClean="0"/>
          </a:p>
          <a:p>
            <a:r>
              <a:rPr lang="en-US" dirty="0" err="1" smtClean="0"/>
              <a:t>GridView</a:t>
            </a:r>
            <a:r>
              <a:rPr lang="en-US" dirty="0" smtClean="0"/>
              <a:t> / </a:t>
            </a:r>
            <a:r>
              <a:rPr lang="en-US" dirty="0" err="1" smtClean="0"/>
              <a:t>ListView</a:t>
            </a:r>
            <a:endParaRPr lang="ru-RU" dirty="0"/>
          </a:p>
        </p:txBody>
      </p:sp>
      <p:sp>
        <p:nvSpPr>
          <p:cNvPr id="11" name="Текст 5"/>
          <p:cNvSpPr txBox="1">
            <a:spLocks/>
          </p:cNvSpPr>
          <p:nvPr/>
        </p:nvSpPr>
        <p:spPr>
          <a:xfrm>
            <a:off x="312555" y="3936958"/>
            <a:ext cx="4104263" cy="619144"/>
          </a:xfrm>
          <a:prstGeom prst="rect">
            <a:avLst/>
          </a:prstGeom>
        </p:spPr>
        <p:txBody>
          <a:bodyPr vert="horz" wrap="square" lIns="146304" tIns="91440" rIns="146304" bIns="91440" rtlCol="0">
            <a:spAutoFit/>
          </a:bodyPr>
          <a:lstStyle>
            <a:lvl1pPr marL="281677" marR="0" indent="-281677" algn="l" defTabSz="914367" rtl="0" eaLnBrk="1" fontAlgn="auto" latinLnBrk="0" hangingPunct="1">
              <a:lnSpc>
                <a:spcPct val="90000"/>
              </a:lnSpc>
              <a:spcBef>
                <a:spcPts val="1200"/>
              </a:spcBef>
              <a:spcAft>
                <a:spcPts val="0"/>
              </a:spcAft>
              <a:buClr>
                <a:schemeClr val="tx2"/>
              </a:buClr>
              <a:buSzPct val="90000"/>
              <a:buFont typeface="Arial" pitchFamily="34" charset="0"/>
              <a:buChar char="•"/>
              <a:tabLst/>
              <a:defRPr sz="3137" kern="1200" spc="0" baseline="0">
                <a:gradFill>
                  <a:gsLst>
                    <a:gs pos="1250">
                      <a:schemeClr val="tx2"/>
                    </a:gs>
                    <a:gs pos="99000">
                      <a:schemeClr val="tx2"/>
                    </a:gs>
                  </a:gsLst>
                  <a:lin ang="5400000" scaled="0"/>
                </a:gradFill>
                <a:latin typeface="+mj-lt"/>
                <a:ea typeface="+mn-ea"/>
                <a:cs typeface="+mn-cs"/>
              </a:defRPr>
            </a:lvl1pPr>
            <a:lvl2pPr marL="520702" marR="0" indent="-228601"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685803" marR="0" indent="-165101"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63603" marR="0" indent="-177801"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028704" marR="0" indent="-165101"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ru-RU" b="1" dirty="0" smtClean="0">
                <a:latin typeface="+mn-lt"/>
              </a:rPr>
              <a:t>Коллекции</a:t>
            </a:r>
            <a:endParaRPr lang="ru-RU" b="1" dirty="0">
              <a:latin typeface="+mn-lt"/>
            </a:endParaRPr>
          </a:p>
        </p:txBody>
      </p:sp>
      <p:sp>
        <p:nvSpPr>
          <p:cNvPr id="12" name="Текст 6"/>
          <p:cNvSpPr txBox="1">
            <a:spLocks/>
          </p:cNvSpPr>
          <p:nvPr/>
        </p:nvSpPr>
        <p:spPr>
          <a:xfrm>
            <a:off x="6096000" y="4556102"/>
            <a:ext cx="5774283" cy="2196000"/>
          </a:xfrm>
          <a:prstGeom prst="rect">
            <a:avLst/>
          </a:prstGeom>
        </p:spPr>
        <p:txBody>
          <a:bodyPr vert="horz" wrap="square" lIns="146304" tIns="91440" rIns="146304" bIns="91440" numCol="2" rtlCol="0">
            <a:spAutoFit/>
          </a:bodyPr>
          <a:lstStyle>
            <a:lvl1pPr marL="281677" marR="0" indent="-281677" algn="l" defTabSz="914367" rtl="0" eaLnBrk="1" fontAlgn="auto" latinLnBrk="0" hangingPunct="1">
              <a:lnSpc>
                <a:spcPct val="90000"/>
              </a:lnSpc>
              <a:spcBef>
                <a:spcPts val="1200"/>
              </a:spcBef>
              <a:spcAft>
                <a:spcPts val="0"/>
              </a:spcAft>
              <a:buClr>
                <a:schemeClr val="tx2"/>
              </a:buClr>
              <a:buSzPct val="90000"/>
              <a:buFont typeface="Arial" pitchFamily="34" charset="0"/>
              <a:buChar char="•"/>
              <a:tabLst/>
              <a:defRPr sz="3137" kern="1200" spc="0" baseline="0">
                <a:gradFill>
                  <a:gsLst>
                    <a:gs pos="1250">
                      <a:schemeClr val="tx2"/>
                    </a:gs>
                    <a:gs pos="99000">
                      <a:schemeClr val="tx2"/>
                    </a:gs>
                  </a:gsLst>
                  <a:lin ang="5400000" scaled="0"/>
                </a:gradFill>
                <a:latin typeface="+mj-lt"/>
                <a:ea typeface="+mn-ea"/>
                <a:cs typeface="+mn-cs"/>
              </a:defRPr>
            </a:lvl1pPr>
            <a:lvl2pPr marL="520702" marR="0" indent="-228601"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685803" marR="0" indent="-165101"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63603" marR="0" indent="-177801"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028704" marR="0" indent="-165101"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smtClean="0"/>
              <a:t>Hub</a:t>
            </a:r>
          </a:p>
          <a:p>
            <a:r>
              <a:rPr lang="en-US" dirty="0" smtClean="0"/>
              <a:t>Pivot</a:t>
            </a:r>
          </a:p>
          <a:p>
            <a:r>
              <a:rPr lang="en-US" dirty="0" err="1" smtClean="0"/>
              <a:t>DatePicker</a:t>
            </a:r>
            <a:endParaRPr lang="en-US" dirty="0" smtClean="0"/>
          </a:p>
          <a:p>
            <a:r>
              <a:rPr lang="en-US" dirty="0" err="1" smtClean="0"/>
              <a:t>TimePicker</a:t>
            </a:r>
            <a:endParaRPr lang="en-US" dirty="0" smtClean="0"/>
          </a:p>
          <a:p>
            <a:r>
              <a:rPr lang="en-US" dirty="0" smtClean="0"/>
              <a:t>Rectangle</a:t>
            </a:r>
          </a:p>
          <a:p>
            <a:r>
              <a:rPr lang="en-US" dirty="0" smtClean="0"/>
              <a:t>Ellipse</a:t>
            </a:r>
          </a:p>
          <a:p>
            <a:r>
              <a:rPr lang="en-US" dirty="0" err="1" smtClean="0"/>
              <a:t>MediaElement</a:t>
            </a:r>
            <a:endParaRPr lang="en-US" dirty="0" smtClean="0"/>
          </a:p>
          <a:p>
            <a:endParaRPr lang="ru-RU" dirty="0"/>
          </a:p>
        </p:txBody>
      </p:sp>
      <p:sp>
        <p:nvSpPr>
          <p:cNvPr id="13" name="Текст 5"/>
          <p:cNvSpPr txBox="1">
            <a:spLocks/>
          </p:cNvSpPr>
          <p:nvPr/>
        </p:nvSpPr>
        <p:spPr>
          <a:xfrm>
            <a:off x="6095999" y="3936958"/>
            <a:ext cx="4104263" cy="619144"/>
          </a:xfrm>
          <a:prstGeom prst="rect">
            <a:avLst/>
          </a:prstGeom>
        </p:spPr>
        <p:txBody>
          <a:bodyPr vert="horz" wrap="square" lIns="146304" tIns="91440" rIns="146304" bIns="91440" rtlCol="0">
            <a:spAutoFit/>
          </a:bodyPr>
          <a:lstStyle>
            <a:lvl1pPr marL="281677" marR="0" indent="-281677" algn="l" defTabSz="914367" rtl="0" eaLnBrk="1" fontAlgn="auto" latinLnBrk="0" hangingPunct="1">
              <a:lnSpc>
                <a:spcPct val="90000"/>
              </a:lnSpc>
              <a:spcBef>
                <a:spcPts val="1200"/>
              </a:spcBef>
              <a:spcAft>
                <a:spcPts val="0"/>
              </a:spcAft>
              <a:buClr>
                <a:schemeClr val="tx2"/>
              </a:buClr>
              <a:buSzPct val="90000"/>
              <a:buFont typeface="Arial" pitchFamily="34" charset="0"/>
              <a:buChar char="•"/>
              <a:tabLst/>
              <a:defRPr sz="3137" kern="1200" spc="0" baseline="0">
                <a:gradFill>
                  <a:gsLst>
                    <a:gs pos="1250">
                      <a:schemeClr val="tx2"/>
                    </a:gs>
                    <a:gs pos="99000">
                      <a:schemeClr val="tx2"/>
                    </a:gs>
                  </a:gsLst>
                  <a:lin ang="5400000" scaled="0"/>
                </a:gradFill>
                <a:latin typeface="+mj-lt"/>
                <a:ea typeface="+mn-ea"/>
                <a:cs typeface="+mn-cs"/>
              </a:defRPr>
            </a:lvl1pPr>
            <a:lvl2pPr marL="520702" marR="0" indent="-228601"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685803" marR="0" indent="-165101"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63603" marR="0" indent="-177801"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028704" marR="0" indent="-165101"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ru-RU" b="1" dirty="0" smtClean="0">
                <a:latin typeface="+mn-lt"/>
              </a:rPr>
              <a:t>Хитрые элементы</a:t>
            </a:r>
            <a:endParaRPr lang="ru-RU" b="1" dirty="0">
              <a:latin typeface="+mn-lt"/>
            </a:endParaRPr>
          </a:p>
        </p:txBody>
      </p:sp>
    </p:spTree>
    <p:extLst>
      <p:ext uri="{BB962C8B-B14F-4D97-AF65-F5344CB8AC3E}">
        <p14:creationId xmlns:p14="http://schemas.microsoft.com/office/powerpoint/2010/main" val="396941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Мораль</a:t>
            </a:r>
            <a:endParaRPr lang="ru-RU" dirty="0"/>
          </a:p>
        </p:txBody>
      </p:sp>
      <p:sp>
        <p:nvSpPr>
          <p:cNvPr id="3" name="Текст 2"/>
          <p:cNvSpPr>
            <a:spLocks noGrp="1"/>
          </p:cNvSpPr>
          <p:nvPr>
            <p:ph type="body" sz="quarter" idx="10"/>
          </p:nvPr>
        </p:nvSpPr>
        <p:spPr>
          <a:xfrm>
            <a:off x="269239" y="1189177"/>
            <a:ext cx="7086761" cy="5312223"/>
          </a:xfrm>
        </p:spPr>
        <p:txBody>
          <a:bodyPr/>
          <a:lstStyle/>
          <a:p>
            <a:r>
              <a:rPr lang="ru-RU" sz="2800" dirty="0" smtClean="0"/>
              <a:t>Разрабатывать универсальные приложения </a:t>
            </a:r>
            <a:r>
              <a:rPr lang="en-US" sz="2800" dirty="0" smtClean="0"/>
              <a:t>Windows </a:t>
            </a:r>
            <a:r>
              <a:rPr lang="ru-RU" sz="2800" dirty="0" smtClean="0"/>
              <a:t>очень просто</a:t>
            </a:r>
          </a:p>
          <a:p>
            <a:r>
              <a:rPr lang="ru-RU" sz="2800" dirty="0" smtClean="0"/>
              <a:t>Основа приложения – это дизайн </a:t>
            </a:r>
            <a:r>
              <a:rPr lang="en-US" sz="2800" dirty="0" smtClean="0"/>
              <a:t>(XAML) </a:t>
            </a:r>
            <a:r>
              <a:rPr lang="ru-RU" sz="2800" dirty="0" smtClean="0"/>
              <a:t>и логика (</a:t>
            </a:r>
            <a:r>
              <a:rPr lang="en-US" sz="2800" dirty="0" smtClean="0"/>
              <a:t>C#/VB/…)</a:t>
            </a:r>
          </a:p>
          <a:p>
            <a:r>
              <a:rPr lang="ru-RU" sz="2800" dirty="0" smtClean="0"/>
              <a:t>Есть ещё и другие подходы к созданию приложений</a:t>
            </a:r>
          </a:p>
          <a:p>
            <a:r>
              <a:rPr lang="en-US" sz="2800" dirty="0" smtClean="0">
                <a:solidFill>
                  <a:schemeClr val="tx1"/>
                </a:solidFill>
              </a:rPr>
              <a:t>	</a:t>
            </a:r>
            <a:r>
              <a:rPr lang="en-US" sz="2000" dirty="0" smtClean="0">
                <a:solidFill>
                  <a:schemeClr val="tx1"/>
                </a:solidFill>
              </a:rPr>
              <a:t>HTML+JS (</a:t>
            </a:r>
            <a:r>
              <a:rPr lang="ru-RU" sz="2000" dirty="0" smtClean="0">
                <a:solidFill>
                  <a:schemeClr val="tx1"/>
                </a:solidFill>
              </a:rPr>
              <a:t>стек для тех, кто привык к вебу)</a:t>
            </a:r>
            <a:endParaRPr lang="en-US" sz="2000" dirty="0" smtClean="0">
              <a:solidFill>
                <a:schemeClr val="tx1"/>
              </a:solidFill>
            </a:endParaRPr>
          </a:p>
          <a:p>
            <a:r>
              <a:rPr lang="en-US" sz="2000" dirty="0">
                <a:solidFill>
                  <a:schemeClr val="tx1"/>
                </a:solidFill>
              </a:rPr>
              <a:t>	</a:t>
            </a:r>
            <a:r>
              <a:rPr lang="en-US" sz="2000" dirty="0" smtClean="0">
                <a:solidFill>
                  <a:schemeClr val="tx1"/>
                </a:solidFill>
              </a:rPr>
              <a:t>DirectX + C++</a:t>
            </a:r>
            <a:r>
              <a:rPr lang="ru-RU" sz="2000" dirty="0" smtClean="0">
                <a:solidFill>
                  <a:schemeClr val="tx1"/>
                </a:solidFill>
              </a:rPr>
              <a:t> (игры</a:t>
            </a:r>
            <a:r>
              <a:rPr lang="en-US" sz="2000" dirty="0" smtClean="0">
                <a:solidFill>
                  <a:schemeClr val="tx1"/>
                </a:solidFill>
              </a:rPr>
              <a:t>/</a:t>
            </a:r>
            <a:r>
              <a:rPr lang="ru-RU" sz="2000" dirty="0" smtClean="0">
                <a:solidFill>
                  <a:schemeClr val="tx1"/>
                </a:solidFill>
              </a:rPr>
              <a:t>графика на </a:t>
            </a:r>
            <a:r>
              <a:rPr lang="en-US" sz="2000" dirty="0" smtClean="0">
                <a:solidFill>
                  <a:schemeClr val="tx1"/>
                </a:solidFill>
              </a:rPr>
              <a:t>Windows)</a:t>
            </a:r>
          </a:p>
          <a:p>
            <a:r>
              <a:rPr lang="en-US" sz="2000" dirty="0">
                <a:solidFill>
                  <a:schemeClr val="tx1"/>
                </a:solidFill>
              </a:rPr>
              <a:t>	</a:t>
            </a:r>
            <a:r>
              <a:rPr lang="en-US" sz="2000" dirty="0" smtClean="0">
                <a:solidFill>
                  <a:schemeClr val="tx1"/>
                </a:solidFill>
              </a:rPr>
              <a:t>Unity (</a:t>
            </a:r>
            <a:r>
              <a:rPr lang="ru-RU" sz="2000" dirty="0" smtClean="0">
                <a:solidFill>
                  <a:schemeClr val="tx1"/>
                </a:solidFill>
              </a:rPr>
              <a:t>кросс-платформенная разработка игр)</a:t>
            </a:r>
            <a:endParaRPr lang="ru-RU" sz="2800" dirty="0" smtClean="0"/>
          </a:p>
          <a:p>
            <a:r>
              <a:rPr lang="ru-RU" sz="2800" dirty="0" smtClean="0">
                <a:gradFill>
                  <a:gsLst>
                    <a:gs pos="1250">
                      <a:srgbClr val="0078D7"/>
                    </a:gs>
                    <a:gs pos="99000">
                      <a:srgbClr val="0078D7"/>
                    </a:gs>
                  </a:gsLst>
                  <a:lin ang="5400000" scaled="0"/>
                </a:gradFill>
              </a:rPr>
              <a:t>Приложения могут эффективно брать данные из интернет</a:t>
            </a:r>
          </a:p>
          <a:p>
            <a:r>
              <a:rPr lang="ru-RU" sz="1800" dirty="0" smtClean="0">
                <a:solidFill>
                  <a:schemeClr val="tx1"/>
                </a:solidFill>
              </a:rPr>
              <a:t>	</a:t>
            </a:r>
            <a:r>
              <a:rPr lang="ru-RU" sz="2000" dirty="0" smtClean="0">
                <a:solidFill>
                  <a:schemeClr val="tx1"/>
                </a:solidFill>
              </a:rPr>
              <a:t>Асинхронные </a:t>
            </a:r>
            <a:r>
              <a:rPr lang="en-US" sz="2000" dirty="0" smtClean="0">
                <a:solidFill>
                  <a:schemeClr val="tx1"/>
                </a:solidFill>
              </a:rPr>
              <a:t>API </a:t>
            </a:r>
            <a:r>
              <a:rPr lang="ru-RU" sz="2000" dirty="0" smtClean="0">
                <a:solidFill>
                  <a:schemeClr val="tx1"/>
                </a:solidFill>
              </a:rPr>
              <a:t>позволяют приложениям быть 	отзывчивыми</a:t>
            </a:r>
            <a:endParaRPr lang="en-US" sz="1800" dirty="0">
              <a:solidFill>
                <a:schemeClr val="tx1"/>
              </a:solidFill>
            </a:endParaRPr>
          </a:p>
        </p:txBody>
      </p:sp>
    </p:spTree>
    <p:extLst>
      <p:ext uri="{BB962C8B-B14F-4D97-AF65-F5344CB8AC3E}">
        <p14:creationId xmlns:p14="http://schemas.microsoft.com/office/powerpoint/2010/main" val="40392332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smtClean="0"/>
              <a:t>Платформа </a:t>
            </a:r>
            <a:r>
              <a:rPr lang="en-US" dirty="0" smtClean="0"/>
              <a:t>Microsoft</a:t>
            </a:r>
            <a:endParaRPr lang="ru-RU" dirty="0"/>
          </a:p>
        </p:txBody>
      </p:sp>
      <p:sp>
        <p:nvSpPr>
          <p:cNvPr id="3" name="Подзаголовок 2"/>
          <p:cNvSpPr>
            <a:spLocks noGrp="1"/>
          </p:cNvSpPr>
          <p:nvPr>
            <p:ph type="subTitle" idx="1"/>
          </p:nvPr>
        </p:nvSpPr>
        <p:spPr/>
        <p:txBody>
          <a:bodyPr/>
          <a:lstStyle/>
          <a:p>
            <a:endParaRPr lang="ru-RU" dirty="0"/>
          </a:p>
        </p:txBody>
      </p:sp>
    </p:spTree>
    <p:extLst>
      <p:ext uri="{BB962C8B-B14F-4D97-AF65-F5344CB8AC3E}">
        <p14:creationId xmlns:p14="http://schemas.microsoft.com/office/powerpoint/2010/main" val="3464923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smtClean="0"/>
              <a:t>Контакты</a:t>
            </a:r>
            <a:endParaRPr lang="ru-RU" dirty="0"/>
          </a:p>
        </p:txBody>
      </p:sp>
      <p:sp>
        <p:nvSpPr>
          <p:cNvPr id="5" name="Объект 4"/>
          <p:cNvSpPr>
            <a:spLocks noGrp="1"/>
          </p:cNvSpPr>
          <p:nvPr>
            <p:ph idx="1"/>
          </p:nvPr>
        </p:nvSpPr>
        <p:spPr/>
        <p:txBody>
          <a:bodyPr/>
          <a:lstStyle/>
          <a:p>
            <a:r>
              <a:rPr lang="ru-RU" dirty="0" smtClean="0"/>
              <a:t>Дмитрий Сошников</a:t>
            </a:r>
          </a:p>
          <a:p>
            <a:pPr lvl="1"/>
            <a:r>
              <a:rPr lang="en-US" dirty="0" smtClean="0"/>
              <a:t>Microsoft</a:t>
            </a:r>
          </a:p>
          <a:p>
            <a:pPr lvl="1"/>
            <a:r>
              <a:rPr lang="en-US" dirty="0" smtClean="0"/>
              <a:t>dmitryso@microsoft.com &amp; @</a:t>
            </a:r>
            <a:r>
              <a:rPr lang="en-US" dirty="0" err="1" smtClean="0"/>
              <a:t>shwars</a:t>
            </a:r>
            <a:r>
              <a:rPr lang="en-US" dirty="0" smtClean="0"/>
              <a:t> </a:t>
            </a:r>
          </a:p>
          <a:p>
            <a:pPr lvl="1"/>
            <a:r>
              <a:rPr lang="en-US" dirty="0" smtClean="0"/>
              <a:t>blogs.msdn.com/</a:t>
            </a:r>
            <a:r>
              <a:rPr lang="en-US" dirty="0" err="1" smtClean="0"/>
              <a:t>sos</a:t>
            </a:r>
            <a:r>
              <a:rPr lang="en-US" dirty="0" smtClean="0"/>
              <a:t> &amp; blog.soshnikov.com</a:t>
            </a:r>
            <a:endParaRPr lang="ru-RU" dirty="0"/>
          </a:p>
        </p:txBody>
      </p:sp>
      <p:pic>
        <p:nvPicPr>
          <p:cNvPr id="3" name="Рисунок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1229143" y="1747619"/>
            <a:ext cx="1873714" cy="1922900"/>
          </a:xfrm>
        </p:spPr>
      </p:pic>
    </p:spTree>
    <p:extLst>
      <p:ext uri="{BB962C8B-B14F-4D97-AF65-F5344CB8AC3E}">
        <p14:creationId xmlns:p14="http://schemas.microsoft.com/office/powerpoint/2010/main" val="422195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568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www.maximumpc.com/files/u90693/ms218_side_fu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28" y="3789000"/>
            <a:ext cx="1943481" cy="19682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blogs.independent.co.uk/wp-content/uploads/2012/09/nokia-lumia-920.jpg-use.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96000" y="3641272"/>
            <a:ext cx="2218933" cy="166419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841729" y="5959044"/>
            <a:ext cx="2923473" cy="50680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ru-RU" sz="3659" dirty="0">
                <a:solidFill>
                  <a:srgbClr val="000000"/>
                </a:solidFill>
              </a:rPr>
              <a:t>Компьютер</a:t>
            </a:r>
          </a:p>
        </p:txBody>
      </p:sp>
      <p:sp>
        <p:nvSpPr>
          <p:cNvPr id="10" name="Title 1"/>
          <p:cNvSpPr txBox="1">
            <a:spLocks/>
          </p:cNvSpPr>
          <p:nvPr/>
        </p:nvSpPr>
        <p:spPr>
          <a:xfrm>
            <a:off x="6398111" y="5924941"/>
            <a:ext cx="2767203" cy="50680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ru-RU" sz="3659" dirty="0">
                <a:solidFill>
                  <a:srgbClr val="000000"/>
                </a:solidFill>
              </a:rPr>
              <a:t>Гостиная</a:t>
            </a:r>
          </a:p>
        </p:txBody>
      </p:sp>
      <p:sp>
        <p:nvSpPr>
          <p:cNvPr id="11" name="Title 1"/>
          <p:cNvSpPr txBox="1">
            <a:spLocks/>
          </p:cNvSpPr>
          <p:nvPr/>
        </p:nvSpPr>
        <p:spPr>
          <a:xfrm>
            <a:off x="3936000" y="5959043"/>
            <a:ext cx="2291313" cy="50680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ru-RU" sz="3659" dirty="0">
                <a:solidFill>
                  <a:srgbClr val="000000"/>
                </a:solidFill>
              </a:rPr>
              <a:t>Смарт</a:t>
            </a:r>
          </a:p>
        </p:txBody>
      </p:sp>
      <p:pic>
        <p:nvPicPr>
          <p:cNvPr id="13" name="Picture 3" descr="C:\Users\dmitryso\AppData\Local\Microsoft\Windows\Temporary Internet Files\Content.IE5\ZZ1QSKC7\MC900441809[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000" y="992567"/>
            <a:ext cx="2202098" cy="220209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3608816" y="2689000"/>
            <a:ext cx="2767203" cy="50680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ru-RU" sz="3659" dirty="0">
                <a:solidFill>
                  <a:srgbClr val="000000"/>
                </a:solidFill>
              </a:rPr>
              <a:t>Облако</a:t>
            </a:r>
          </a:p>
        </p:txBody>
      </p:sp>
      <p:sp>
        <p:nvSpPr>
          <p:cNvPr id="2" name="Title 1"/>
          <p:cNvSpPr>
            <a:spLocks noGrp="1"/>
          </p:cNvSpPr>
          <p:nvPr>
            <p:ph type="title"/>
          </p:nvPr>
        </p:nvSpPr>
        <p:spPr>
          <a:xfrm>
            <a:off x="382361" y="210087"/>
            <a:ext cx="10297800" cy="720000"/>
          </a:xfrm>
        </p:spPr>
        <p:txBody>
          <a:bodyPr/>
          <a:lstStyle/>
          <a:p>
            <a:r>
              <a:rPr lang="ru-RU" dirty="0" smtClean="0"/>
              <a:t>В каком мире мы живём…</a:t>
            </a:r>
            <a:endParaRPr lang="ru-RU" dirty="0"/>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31261" y="3814135"/>
            <a:ext cx="2605426" cy="1664199"/>
          </a:xfrm>
          <a:prstGeom prst="rect">
            <a:avLst/>
          </a:prstGeom>
        </p:spPr>
      </p:pic>
    </p:spTree>
    <p:extLst>
      <p:ext uri="{BB962C8B-B14F-4D97-AF65-F5344CB8AC3E}">
        <p14:creationId xmlns:p14="http://schemas.microsoft.com/office/powerpoint/2010/main" val="2988335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590" y="1"/>
            <a:ext cx="10284820" cy="6857999"/>
          </a:xfrm>
          <a:prstGeom prst="rect">
            <a:avLst/>
          </a:prstGeom>
        </p:spPr>
      </p:pic>
      <p:sp>
        <p:nvSpPr>
          <p:cNvPr id="7" name="Rectangle 6"/>
          <p:cNvSpPr/>
          <p:nvPr/>
        </p:nvSpPr>
        <p:spPr>
          <a:xfrm>
            <a:off x="1644071" y="1644073"/>
            <a:ext cx="8984852" cy="3860800"/>
          </a:xfrm>
          <a:prstGeom prst="rect">
            <a:avLst/>
          </a:prstGeom>
          <a:solidFill>
            <a:srgbClr val="25004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21920" rIns="182880" bIns="121920" rtlCol="0" anchor="t" anchorCtr="0"/>
          <a:lstStyle/>
          <a:p>
            <a:pPr algn="ctr"/>
            <a:endParaRPr lang="en-US" sz="2400" dirty="0" err="1">
              <a:solidFill>
                <a:schemeClr val="tx2"/>
              </a:solidFill>
            </a:endParaRPr>
          </a:p>
        </p:txBody>
      </p:sp>
    </p:spTree>
    <p:extLst>
      <p:ext uri="{BB962C8B-B14F-4D97-AF65-F5344CB8AC3E}">
        <p14:creationId xmlns:p14="http://schemas.microsoft.com/office/powerpoint/2010/main" val="22344734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hone scre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7293" y="368995"/>
            <a:ext cx="1016394" cy="1959937"/>
          </a:xfrm>
          <a:prstGeom prst="rect">
            <a:avLst/>
          </a:prstGeom>
        </p:spPr>
      </p:pic>
      <p:pic>
        <p:nvPicPr>
          <p:cNvPr id="5" name="Desktop PC"/>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0667" y="381031"/>
            <a:ext cx="2898760" cy="2134951"/>
          </a:xfrm>
          <a:prstGeom prst="rect">
            <a:avLst/>
          </a:prstGeom>
        </p:spPr>
      </p:pic>
      <p:sp>
        <p:nvSpPr>
          <p:cNvPr id="7" name="TextBox 6"/>
          <p:cNvSpPr txBox="1"/>
          <p:nvPr/>
        </p:nvSpPr>
        <p:spPr>
          <a:xfrm>
            <a:off x="156842" y="2946214"/>
            <a:ext cx="657024" cy="843655"/>
          </a:xfrm>
          <a:prstGeom prst="rect">
            <a:avLst/>
          </a:prstGeom>
          <a:noFill/>
        </p:spPr>
        <p:txBody>
          <a:bodyPr wrap="none" lIns="179285" tIns="143428" rIns="179285" bIns="143428" rtlCol="0">
            <a:spAutoFit/>
          </a:bodyPr>
          <a:lstStyle/>
          <a:p>
            <a:pPr defTabSz="914379">
              <a:lnSpc>
                <a:spcPct val="90000"/>
              </a:lnSpc>
              <a:spcAft>
                <a:spcPts val="588"/>
              </a:spcAft>
            </a:pPr>
            <a:r>
              <a:rPr lang="en-US" sz="4000" b="1" kern="0" dirty="0" smtClean="0">
                <a:gradFill>
                  <a:gsLst>
                    <a:gs pos="2917">
                      <a:srgbClr val="505050"/>
                    </a:gs>
                    <a:gs pos="30000">
                      <a:srgbClr val="505050"/>
                    </a:gs>
                  </a:gsLst>
                  <a:lin ang="5400000" scaled="0"/>
                </a:gradFill>
              </a:rPr>
              <a:t>7</a:t>
            </a:r>
            <a:endParaRPr lang="ru-RU" sz="4000" b="1" kern="0" dirty="0" err="1">
              <a:gradFill>
                <a:gsLst>
                  <a:gs pos="2917">
                    <a:srgbClr val="505050"/>
                  </a:gs>
                  <a:gs pos="30000">
                    <a:srgbClr val="505050"/>
                  </a:gs>
                </a:gsLst>
                <a:lin ang="5400000" scaled="0"/>
              </a:gradFill>
            </a:endParaRPr>
          </a:p>
        </p:txBody>
      </p:sp>
      <p:sp>
        <p:nvSpPr>
          <p:cNvPr id="10" name="Rectangle 9"/>
          <p:cNvSpPr/>
          <p:nvPr/>
        </p:nvSpPr>
        <p:spPr bwMode="auto">
          <a:xfrm>
            <a:off x="2414276" y="3015883"/>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SL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4347428" y="3015883"/>
            <a:ext cx="1197776"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XAML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232551" y="3015883"/>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XNA</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5596122" y="3015883"/>
            <a:ext cx="1129480" cy="705925"/>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HTML</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JS</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6777847" y="3015883"/>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DX</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414276" y="4258750"/>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SL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232551" y="4258750"/>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DX</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357071" y="4258750"/>
            <a:ext cx="1197776"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XAML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5605765" y="4258750"/>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HTML</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JS</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787490" y="4258750"/>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DX</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1232553" y="4991584"/>
            <a:ext cx="6674776" cy="353850"/>
          </a:xfrm>
          <a:prstGeom prst="rect">
            <a:avLst/>
          </a:prstGeom>
          <a:solidFill>
            <a:srgbClr val="FF0000"/>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spcBef>
                <a:spcPct val="0"/>
              </a:spcBef>
              <a:spcAft>
                <a:spcPct val="0"/>
              </a:spcAft>
            </a:pPr>
            <a:r>
              <a:rPr lang="ru-RU" sz="1765" kern="0" dirty="0">
                <a:gradFill>
                  <a:gsLst>
                    <a:gs pos="0">
                      <a:srgbClr val="FFFFFF"/>
                    </a:gs>
                    <a:gs pos="100000">
                      <a:srgbClr val="FFFFFF"/>
                    </a:gs>
                  </a:gsLst>
                  <a:lin ang="5400000" scaled="0"/>
                </a:gradFill>
                <a:ea typeface="Segoe UI" pitchFamily="34" charset="0"/>
                <a:cs typeface="Segoe UI" pitchFamily="34" charset="0"/>
              </a:rPr>
              <a:t>Общее ядро ОС, разные </a:t>
            </a:r>
            <a:r>
              <a:rPr lang="en-US" sz="1765" kern="0" dirty="0">
                <a:gradFill>
                  <a:gsLst>
                    <a:gs pos="0">
                      <a:srgbClr val="FFFFFF"/>
                    </a:gs>
                    <a:gs pos="100000">
                      <a:srgbClr val="FFFFFF"/>
                    </a:gs>
                  </a:gsLst>
                  <a:lin ang="5400000" scaled="0"/>
                </a:gradFill>
                <a:ea typeface="Segoe UI" pitchFamily="34" charset="0"/>
                <a:cs typeface="Segoe UI" pitchFamily="34" charset="0"/>
              </a:rPr>
              <a:t>API</a:t>
            </a:r>
            <a:endParaRPr lang="ru-RU" sz="176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232550" y="5587808"/>
            <a:ext cx="1037021"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SL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2362032" y="5588694"/>
            <a:ext cx="5554939"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C#/XAML</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HTML/JS	C++/DX</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1232552" y="6321530"/>
            <a:ext cx="6674778" cy="353850"/>
          </a:xfrm>
          <a:prstGeom prst="rect">
            <a:avLst/>
          </a:prstGeom>
          <a:solidFill>
            <a:srgbClr val="FF0000"/>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spcBef>
                <a:spcPct val="0"/>
              </a:spcBef>
              <a:spcAft>
                <a:spcPct val="0"/>
              </a:spcAft>
            </a:pPr>
            <a:r>
              <a:rPr lang="ru-RU" sz="1765" kern="0" dirty="0">
                <a:gradFill>
                  <a:gsLst>
                    <a:gs pos="0">
                      <a:srgbClr val="FFFFFF"/>
                    </a:gs>
                    <a:gs pos="100000">
                      <a:srgbClr val="FFFFFF"/>
                    </a:gs>
                  </a:gsLst>
                  <a:lin ang="5400000" scaled="0"/>
                </a:gradFill>
                <a:ea typeface="Segoe UI" pitchFamily="34" charset="0"/>
                <a:cs typeface="Segoe UI" pitchFamily="34" charset="0"/>
              </a:rPr>
              <a:t>Общее ядро ОС, общее </a:t>
            </a:r>
            <a:r>
              <a:rPr lang="en-US" sz="1765" kern="0" dirty="0" err="1">
                <a:gradFill>
                  <a:gsLst>
                    <a:gs pos="0">
                      <a:srgbClr val="FFFFFF"/>
                    </a:gs>
                    <a:gs pos="100000">
                      <a:srgbClr val="FFFFFF"/>
                    </a:gs>
                  </a:gsLst>
                  <a:lin ang="5400000" scaled="0"/>
                </a:gradFill>
                <a:ea typeface="Segoe UI" pitchFamily="34" charset="0"/>
                <a:cs typeface="Segoe UI" pitchFamily="34" charset="0"/>
              </a:rPr>
              <a:t>WinRT</a:t>
            </a:r>
            <a:r>
              <a:rPr lang="en-US" sz="1765" kern="0" dirty="0">
                <a:gradFill>
                  <a:gsLst>
                    <a:gs pos="0">
                      <a:srgbClr val="FFFFFF"/>
                    </a:gs>
                    <a:gs pos="100000">
                      <a:srgbClr val="FFFFFF"/>
                    </a:gs>
                  </a:gsLst>
                  <a:lin ang="5400000" scaled="0"/>
                </a:gradFill>
                <a:ea typeface="Segoe UI" pitchFamily="34" charset="0"/>
                <a:cs typeface="Segoe UI" pitchFamily="34" charset="0"/>
              </a:rPr>
              <a:t> API</a:t>
            </a:r>
            <a:endParaRPr lang="ru-RU" sz="176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160879" y="4501779"/>
            <a:ext cx="657024" cy="843655"/>
          </a:xfrm>
          <a:prstGeom prst="rect">
            <a:avLst/>
          </a:prstGeom>
          <a:noFill/>
        </p:spPr>
        <p:txBody>
          <a:bodyPr wrap="none" lIns="179285" tIns="143428" rIns="179285" bIns="143428" rtlCol="0">
            <a:spAutoFit/>
          </a:bodyPr>
          <a:lstStyle/>
          <a:p>
            <a:pPr defTabSz="914379">
              <a:lnSpc>
                <a:spcPct val="90000"/>
              </a:lnSpc>
              <a:spcAft>
                <a:spcPts val="588"/>
              </a:spcAft>
            </a:pPr>
            <a:r>
              <a:rPr lang="en-US" sz="4000" b="1" kern="0" dirty="0" smtClean="0">
                <a:gradFill>
                  <a:gsLst>
                    <a:gs pos="2917">
                      <a:srgbClr val="505050"/>
                    </a:gs>
                    <a:gs pos="30000">
                      <a:srgbClr val="505050"/>
                    </a:gs>
                  </a:gsLst>
                  <a:lin ang="5400000" scaled="0"/>
                </a:gradFill>
              </a:rPr>
              <a:t>8</a:t>
            </a:r>
            <a:endParaRPr lang="ru-RU" sz="4000" b="1" kern="0" dirty="0" err="1">
              <a:gradFill>
                <a:gsLst>
                  <a:gs pos="2917">
                    <a:srgbClr val="505050"/>
                  </a:gs>
                  <a:gs pos="30000">
                    <a:srgbClr val="505050"/>
                  </a:gs>
                </a:gsLst>
                <a:lin ang="5400000" scaled="0"/>
              </a:gradFill>
            </a:endParaRPr>
          </a:p>
        </p:txBody>
      </p:sp>
      <p:sp>
        <p:nvSpPr>
          <p:cNvPr id="24" name="TextBox 23"/>
          <p:cNvSpPr txBox="1"/>
          <p:nvPr/>
        </p:nvSpPr>
        <p:spPr>
          <a:xfrm>
            <a:off x="191830" y="5654800"/>
            <a:ext cx="1091438" cy="843655"/>
          </a:xfrm>
          <a:prstGeom prst="rect">
            <a:avLst/>
          </a:prstGeom>
          <a:noFill/>
        </p:spPr>
        <p:txBody>
          <a:bodyPr wrap="none" lIns="179285" tIns="143428" rIns="179285" bIns="143428" rtlCol="0">
            <a:spAutoFit/>
          </a:bodyPr>
          <a:lstStyle/>
          <a:p>
            <a:pPr defTabSz="914379">
              <a:lnSpc>
                <a:spcPct val="90000"/>
              </a:lnSpc>
              <a:spcAft>
                <a:spcPts val="588"/>
              </a:spcAft>
            </a:pPr>
            <a:r>
              <a:rPr lang="en-US" sz="4000" b="1" kern="0" dirty="0" smtClean="0">
                <a:gradFill>
                  <a:gsLst>
                    <a:gs pos="2917">
                      <a:srgbClr val="505050"/>
                    </a:gs>
                    <a:gs pos="30000">
                      <a:srgbClr val="505050"/>
                    </a:gs>
                  </a:gsLst>
                  <a:lin ang="5400000" scaled="0"/>
                </a:gradFill>
              </a:rPr>
              <a:t>8.1</a:t>
            </a:r>
            <a:endParaRPr lang="ru-RU" sz="4000" b="1" kern="0" dirty="0" err="1">
              <a:gradFill>
                <a:gsLst>
                  <a:gs pos="2917">
                    <a:srgbClr val="505050"/>
                  </a:gs>
                  <a:gs pos="30000">
                    <a:srgbClr val="505050"/>
                  </a:gs>
                </a:gsLst>
                <a:lin ang="5400000" scaled="0"/>
              </a:gradFill>
            </a:endParaRPr>
          </a:p>
        </p:txBody>
      </p:sp>
    </p:spTree>
    <p:extLst>
      <p:ext uri="{BB962C8B-B14F-4D97-AF65-F5344CB8AC3E}">
        <p14:creationId xmlns:p14="http://schemas.microsoft.com/office/powerpoint/2010/main" val="324371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500"/>
                                  </p:stCondLst>
                                  <p:childTnLst>
                                    <p:animMotion origin="layout" path="M -0.03944 -0.00045 L -1.09012E-6 -3.63141E-8 " pathEditMode="relative" rAng="0" ptsTypes="AA">
                                      <p:cBhvr>
                                        <p:cTn id="9" dur="600" fill="hold"/>
                                        <p:tgtEl>
                                          <p:spTgt spid="4"/>
                                        </p:tgtEl>
                                        <p:attrNameLst>
                                          <p:attrName>ppt_x</p:attrName>
                                          <p:attrName>ppt_y</p:attrName>
                                        </p:attrNameLst>
                                      </p:cBhvr>
                                      <p:rCtr x="1966" y="23"/>
                                    </p:animMotion>
                                  </p:childTnLst>
                                </p:cTn>
                              </p:par>
                              <p:par>
                                <p:cTn id="10" presetID="10" presetClass="entr" presetSubtype="0" fill="hold"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1000"/>
                                  </p:stCondLst>
                                  <p:childTnLst>
                                    <p:animMotion origin="layout" path="M -0.03944 -0.00046 L -1.66965E-6 3.75851E-6 " pathEditMode="relative" rAng="0" ptsTypes="AA">
                                      <p:cBhvr>
                                        <p:cTn id="14"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smtClean="0"/>
              <a:t>UWP: </a:t>
            </a:r>
            <a:r>
              <a:rPr lang="ru-RU" dirty="0" smtClean="0"/>
              <a:t>Платформа универсальных приложений</a:t>
            </a:r>
            <a:endParaRPr lang="ru-RU" dirty="0"/>
          </a:p>
        </p:txBody>
      </p:sp>
      <p:sp>
        <p:nvSpPr>
          <p:cNvPr id="3" name="Подзаголовок 2"/>
          <p:cNvSpPr>
            <a:spLocks noGrp="1"/>
          </p:cNvSpPr>
          <p:nvPr>
            <p:ph type="subTitle" idx="1"/>
          </p:nvPr>
        </p:nvSpPr>
        <p:spPr/>
        <p:txBody>
          <a:bodyPr/>
          <a:lstStyle/>
          <a:p>
            <a:endParaRPr lang="ru-RU" dirty="0"/>
          </a:p>
        </p:txBody>
      </p:sp>
    </p:spTree>
    <p:extLst>
      <p:ext uri="{BB962C8B-B14F-4D97-AF65-F5344CB8AC3E}">
        <p14:creationId xmlns:p14="http://schemas.microsoft.com/office/powerpoint/2010/main" val="462094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128145" y="626124"/>
            <a:ext cx="1244410"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Смартфон</a:t>
            </a:r>
            <a:endParaRPr lang="en-US" sz="1567" dirty="0">
              <a:solidFill>
                <a:srgbClr val="4F4F4F"/>
              </a:solidFill>
              <a:latin typeface="Segoe Pro Light"/>
              <a:cs typeface="Segoe UI" panose="020B0502040204020203" pitchFamily="34" charset="0"/>
            </a:endParaRPr>
          </a:p>
        </p:txBody>
      </p:sp>
      <p:sp>
        <p:nvSpPr>
          <p:cNvPr id="40" name="TextBox 39"/>
          <p:cNvSpPr txBox="1"/>
          <p:nvPr/>
        </p:nvSpPr>
        <p:spPr>
          <a:xfrm>
            <a:off x="2598611" y="626124"/>
            <a:ext cx="1164452"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Планшет</a:t>
            </a:r>
            <a:endParaRPr lang="en-US" sz="1567" dirty="0">
              <a:solidFill>
                <a:srgbClr val="4F4F4F"/>
              </a:solidFill>
              <a:latin typeface="Segoe Pro Light"/>
              <a:cs typeface="Segoe UI" panose="020B0502040204020203" pitchFamily="34" charset="0"/>
            </a:endParaRPr>
          </a:p>
        </p:txBody>
      </p:sp>
      <p:sp>
        <p:nvSpPr>
          <p:cNvPr id="41" name="TextBox 40"/>
          <p:cNvSpPr txBox="1"/>
          <p:nvPr/>
        </p:nvSpPr>
        <p:spPr>
          <a:xfrm>
            <a:off x="5783165" y="192031"/>
            <a:ext cx="1966929" cy="65114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ru-RU" sz="1567" dirty="0" smtClean="0">
                <a:solidFill>
                  <a:srgbClr val="4F4F4F"/>
                </a:solidFill>
                <a:latin typeface="Segoe Pro Light"/>
              </a:rPr>
              <a:t>2-в-1</a:t>
            </a:r>
            <a:r>
              <a:rPr lang="en-US" sz="1567" dirty="0">
                <a:solidFill>
                  <a:srgbClr val="4F4F4F"/>
                </a:solidFill>
                <a:latin typeface="Segoe Pro Light"/>
              </a:rPr>
              <a:t/>
            </a:r>
            <a:br>
              <a:rPr lang="en-US" sz="1567" dirty="0">
                <a:solidFill>
                  <a:srgbClr val="4F4F4F"/>
                </a:solidFill>
                <a:latin typeface="Segoe Pro Light"/>
              </a:rPr>
            </a:br>
            <a:r>
              <a:rPr lang="en-US" sz="1567" dirty="0" smtClean="0">
                <a:solidFill>
                  <a:srgbClr val="4F4F4F"/>
                </a:solidFill>
                <a:latin typeface="Segoe Pro Light"/>
              </a:rPr>
              <a:t>(</a:t>
            </a:r>
            <a:r>
              <a:rPr lang="ru-RU" sz="1567" dirty="0" smtClean="0">
                <a:solidFill>
                  <a:srgbClr val="4F4F4F"/>
                </a:solidFill>
                <a:latin typeface="Segoe Pro Light"/>
              </a:rPr>
              <a:t>п</a:t>
            </a:r>
            <a:r>
              <a:rPr lang="ru-RU" sz="1567" dirty="0">
                <a:solidFill>
                  <a:srgbClr val="4F4F4F"/>
                </a:solidFill>
                <a:latin typeface="Segoe Pro Light"/>
              </a:rPr>
              <a:t>л</a:t>
            </a:r>
            <a:r>
              <a:rPr lang="ru-RU" sz="1567" dirty="0" smtClean="0">
                <a:solidFill>
                  <a:srgbClr val="4F4F4F"/>
                </a:solidFill>
                <a:latin typeface="Segoe Pro Light"/>
              </a:rPr>
              <a:t>аншет или </a:t>
            </a:r>
            <a:r>
              <a:rPr lang="ru-RU" sz="1567" dirty="0" err="1" smtClean="0">
                <a:solidFill>
                  <a:srgbClr val="4F4F4F"/>
                </a:solidFill>
                <a:latin typeface="Segoe Pro Light"/>
              </a:rPr>
              <a:t>лаптоп</a:t>
            </a:r>
            <a:r>
              <a:rPr lang="en-US" sz="1567" dirty="0" smtClean="0">
                <a:solidFill>
                  <a:srgbClr val="4F4F4F"/>
                </a:solidFill>
                <a:latin typeface="Segoe Pro Light"/>
              </a:rPr>
              <a:t>)</a:t>
            </a:r>
            <a:endParaRPr lang="en-US" sz="1567" dirty="0">
              <a:solidFill>
                <a:srgbClr val="4F4F4F"/>
              </a:solidFill>
              <a:latin typeface="Segoe Pro Light"/>
            </a:endParaRPr>
          </a:p>
        </p:txBody>
      </p:sp>
      <p:sp>
        <p:nvSpPr>
          <p:cNvPr id="42" name="TextBox 41"/>
          <p:cNvSpPr txBox="1"/>
          <p:nvPr/>
        </p:nvSpPr>
        <p:spPr>
          <a:xfrm>
            <a:off x="9686490" y="409149"/>
            <a:ext cx="1918169" cy="434093"/>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Настольный ПК или всё-в-одном</a:t>
            </a:r>
            <a:endParaRPr lang="en-US" sz="1567" dirty="0">
              <a:solidFill>
                <a:srgbClr val="4F4F4F"/>
              </a:solidFill>
              <a:latin typeface="Segoe Pro Light"/>
              <a:cs typeface="Segoe UI" panose="020B0502040204020203" pitchFamily="34" charset="0"/>
            </a:endParaRPr>
          </a:p>
        </p:txBody>
      </p:sp>
      <p:sp>
        <p:nvSpPr>
          <p:cNvPr id="44" name="TextBox 43"/>
          <p:cNvSpPr txBox="1"/>
          <p:nvPr/>
        </p:nvSpPr>
        <p:spPr>
          <a:xfrm>
            <a:off x="1476125" y="626124"/>
            <a:ext cx="841011"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err="1" smtClean="0">
                <a:solidFill>
                  <a:srgbClr val="4F4F4F"/>
                </a:solidFill>
                <a:latin typeface="Segoe Pro Light"/>
                <a:cs typeface="Segoe UI" panose="020B0502040204020203" pitchFamily="34" charset="0"/>
              </a:rPr>
              <a:t>Фаблет</a:t>
            </a:r>
            <a:endParaRPr lang="en-US" sz="1567" dirty="0">
              <a:solidFill>
                <a:srgbClr val="4F4F4F"/>
              </a:solidFill>
              <a:latin typeface="Segoe Pro Light"/>
              <a:cs typeface="Segoe UI" panose="020B0502040204020203" pitchFamily="34" charset="0"/>
            </a:endParaRPr>
          </a:p>
        </p:txBody>
      </p:sp>
      <p:sp>
        <p:nvSpPr>
          <p:cNvPr id="48" name="TextBox 47"/>
          <p:cNvSpPr txBox="1"/>
          <p:nvPr/>
        </p:nvSpPr>
        <p:spPr>
          <a:xfrm>
            <a:off x="3838905" y="626124"/>
            <a:ext cx="1944260"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Б</a:t>
            </a:r>
            <a:r>
              <a:rPr lang="en-US" sz="1567" dirty="0" smtClean="0">
                <a:solidFill>
                  <a:srgbClr val="4F4F4F"/>
                </a:solidFill>
                <a:latin typeface="Segoe Pro Light"/>
                <a:cs typeface="Segoe UI" panose="020B0502040204020203" pitchFamily="34" charset="0"/>
              </a:rPr>
              <a:t>o</a:t>
            </a:r>
            <a:r>
              <a:rPr lang="ru-RU" sz="1567" dirty="0" err="1" smtClean="0">
                <a:solidFill>
                  <a:srgbClr val="4F4F4F"/>
                </a:solidFill>
                <a:latin typeface="Segoe Pro Light"/>
                <a:cs typeface="Segoe UI" panose="020B0502040204020203" pitchFamily="34" charset="0"/>
              </a:rPr>
              <a:t>льшой</a:t>
            </a:r>
            <a:r>
              <a:rPr lang="ru-RU" sz="1567" dirty="0" smtClean="0">
                <a:solidFill>
                  <a:srgbClr val="4F4F4F"/>
                </a:solidFill>
                <a:latin typeface="Segoe Pro Light"/>
                <a:cs typeface="Segoe UI" panose="020B0502040204020203" pitchFamily="34" charset="0"/>
              </a:rPr>
              <a:t> планшет</a:t>
            </a:r>
            <a:endParaRPr lang="en-US" sz="1567" dirty="0">
              <a:solidFill>
                <a:srgbClr val="4F4F4F"/>
              </a:solidFill>
              <a:latin typeface="Segoe Pro Light"/>
              <a:cs typeface="Segoe UI" panose="020B0502040204020203" pitchFamily="34" charset="0"/>
            </a:endParaRPr>
          </a:p>
        </p:txBody>
      </p:sp>
      <p:sp>
        <p:nvSpPr>
          <p:cNvPr id="49" name="TextBox 48"/>
          <p:cNvSpPr txBox="1"/>
          <p:nvPr/>
        </p:nvSpPr>
        <p:spPr>
          <a:xfrm>
            <a:off x="8257989" y="409149"/>
            <a:ext cx="953698"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Ноутбук</a:t>
            </a:r>
            <a:endParaRPr lang="en-US" sz="1567" dirty="0">
              <a:solidFill>
                <a:srgbClr val="4F4F4F"/>
              </a:solidFill>
              <a:latin typeface="Segoe Pro Light"/>
              <a:cs typeface="Segoe UI" panose="020B0502040204020203" pitchFamily="34" charset="0"/>
            </a:endParaRPr>
          </a:p>
        </p:txBody>
      </p:sp>
      <p:pic>
        <p:nvPicPr>
          <p:cNvPr id="27" name="Picture 26"/>
          <p:cNvPicPr>
            <a:picLocks noChangeAspect="1"/>
          </p:cNvPicPr>
          <p:nvPr/>
        </p:nvPicPr>
        <p:blipFill rotWithShape="1">
          <a:blip r:embed="rId3" cstate="screen">
            <a:extLst>
              <a:ext uri="{28A0092B-C50C-407E-A947-70E740481C1C}">
                <a14:useLocalDpi xmlns:a14="http://schemas.microsoft.com/office/drawing/2010/main"/>
              </a:ext>
            </a:extLst>
          </a:blip>
          <a:srcRect r="10956" b="15432"/>
          <a:stretch/>
        </p:blipFill>
        <p:spPr>
          <a:xfrm>
            <a:off x="6024456" y="931828"/>
            <a:ext cx="1547119" cy="984057"/>
          </a:xfrm>
          <a:prstGeom prst="rect">
            <a:avLst/>
          </a:prstGeom>
        </p:spPr>
      </p:pic>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18108" y="931828"/>
            <a:ext cx="1524611" cy="1121617"/>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2428" y="931829"/>
            <a:ext cx="1497214" cy="957235"/>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48396" y="931828"/>
            <a:ext cx="869274" cy="667478"/>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1503" y="931828"/>
            <a:ext cx="595038" cy="579517"/>
          </a:xfrm>
          <a:prstGeom prst="rect">
            <a:avLst/>
          </a:prstGeom>
        </p:spPr>
      </p:pic>
      <p:pic>
        <p:nvPicPr>
          <p:cNvPr id="37" name="Picture 3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49105" y="931830"/>
            <a:ext cx="852254" cy="848917"/>
          </a:xfrm>
          <a:prstGeom prst="rect">
            <a:avLst/>
          </a:prstGeom>
        </p:spPr>
      </p:pic>
      <p:pic>
        <p:nvPicPr>
          <p:cNvPr id="38" name="Picture 37"/>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009887" y="931830"/>
            <a:ext cx="1576785" cy="1015810"/>
          </a:xfrm>
          <a:prstGeom prst="rect">
            <a:avLst/>
          </a:prstGeom>
        </p:spPr>
      </p:pic>
      <p:sp>
        <p:nvSpPr>
          <p:cNvPr id="21" name="TextBox 20"/>
          <p:cNvSpPr txBox="1"/>
          <p:nvPr/>
        </p:nvSpPr>
        <p:spPr>
          <a:xfrm>
            <a:off x="5435349" y="4096637"/>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Xbox</a:t>
            </a:r>
          </a:p>
        </p:txBody>
      </p:sp>
      <p:sp>
        <p:nvSpPr>
          <p:cNvPr id="22" name="TextBox 21"/>
          <p:cNvSpPr txBox="1"/>
          <p:nvPr/>
        </p:nvSpPr>
        <p:spPr>
          <a:xfrm>
            <a:off x="9891226" y="4096637"/>
            <a:ext cx="122470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IoT</a:t>
            </a:r>
          </a:p>
        </p:txBody>
      </p:sp>
      <p:sp>
        <p:nvSpPr>
          <p:cNvPr id="23" name="TextBox 22"/>
          <p:cNvSpPr txBox="1"/>
          <p:nvPr/>
        </p:nvSpPr>
        <p:spPr>
          <a:xfrm>
            <a:off x="2068143" y="4096637"/>
            <a:ext cx="11423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Surface Hub</a:t>
            </a:r>
          </a:p>
        </p:txBody>
      </p:sp>
      <p:grpSp>
        <p:nvGrpSpPr>
          <p:cNvPr id="24" name="Xbox"/>
          <p:cNvGrpSpPr/>
          <p:nvPr/>
        </p:nvGrpSpPr>
        <p:grpSpPr bwMode="ltGray">
          <a:xfrm>
            <a:off x="4777605" y="4360560"/>
            <a:ext cx="1989467" cy="1431313"/>
            <a:chOff x="8610991" y="1992417"/>
            <a:chExt cx="3186889" cy="2292792"/>
          </a:xfrm>
        </p:grpSpPr>
        <p:pic>
          <p:nvPicPr>
            <p:cNvPr id="33" name="Picture 3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43" name="PPI"/>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bwMode="ltGray">
          <a:xfrm>
            <a:off x="1204115" y="4367595"/>
            <a:ext cx="2870401" cy="1751195"/>
          </a:xfrm>
          <a:prstGeom prst="rect">
            <a:avLst/>
          </a:prstGeom>
        </p:spPr>
      </p:pic>
      <p:grpSp>
        <p:nvGrpSpPr>
          <p:cNvPr id="45" name="Group 44"/>
          <p:cNvGrpSpPr/>
          <p:nvPr/>
        </p:nvGrpSpPr>
        <p:grpSpPr>
          <a:xfrm>
            <a:off x="9961097" y="4364419"/>
            <a:ext cx="1093301" cy="61964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a:lnSpc>
                  <a:spcPct val="90000"/>
                </a:lnSpc>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314942" y="4358953"/>
            <a:ext cx="2195599" cy="866423"/>
          </a:xfrm>
          <a:prstGeom prst="rect">
            <a:avLst/>
          </a:prstGeom>
          <a:noFill/>
          <a:ln>
            <a:noFill/>
          </a:ln>
        </p:spPr>
      </p:pic>
      <p:sp>
        <p:nvSpPr>
          <p:cNvPr id="54" name="TextBox 53"/>
          <p:cNvSpPr txBox="1"/>
          <p:nvPr/>
        </p:nvSpPr>
        <p:spPr>
          <a:xfrm>
            <a:off x="7859020" y="4096637"/>
            <a:ext cx="11074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err="1" smtClean="0">
                <a:solidFill>
                  <a:srgbClr val="4F4F4F"/>
                </a:solidFill>
                <a:latin typeface="Segoe Pro Light"/>
                <a:cs typeface="Segoe UI" panose="020B0502040204020203" pitchFamily="34" charset="0"/>
              </a:rPr>
              <a:t>Hololens</a:t>
            </a:r>
            <a:endParaRPr lang="en-US" sz="1567" dirty="0">
              <a:solidFill>
                <a:srgbClr val="4F4F4F"/>
              </a:solidFill>
              <a:latin typeface="Segoe Pro Light"/>
              <a:cs typeface="Segoe UI" panose="020B0502040204020203" pitchFamily="34" charset="0"/>
            </a:endParaRPr>
          </a:p>
        </p:txBody>
      </p:sp>
      <p:sp>
        <p:nvSpPr>
          <p:cNvPr id="56" name="Rectangle 55"/>
          <p:cNvSpPr/>
          <p:nvPr/>
        </p:nvSpPr>
        <p:spPr bwMode="auto">
          <a:xfrm>
            <a:off x="5640" y="2530518"/>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3008" y="1957056"/>
            <a:ext cx="2085987" cy="197427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64" name="Group 63"/>
              <p:cNvGrpSpPr/>
              <p:nvPr/>
            </p:nvGrpSpPr>
            <p:grpSpPr>
              <a:xfrm>
                <a:off x="5052041" y="2836625"/>
                <a:ext cx="2087919" cy="1066209"/>
                <a:chOff x="5052041" y="2836625"/>
                <a:chExt cx="2087919" cy="1066209"/>
              </a:xfrm>
            </p:grpSpPr>
            <p:sp>
              <p:nvSpPr>
                <p:cNvPr id="65" name="TextBox 35"/>
                <p:cNvSpPr txBox="1"/>
                <p:nvPr/>
              </p:nvSpPr>
              <p:spPr>
                <a:xfrm>
                  <a:off x="5052041" y="3644319"/>
                  <a:ext cx="2087919" cy="258515"/>
                </a:xfrm>
                <a:prstGeom prst="rect">
                  <a:avLst/>
                </a:prstGeom>
                <a:noFill/>
              </p:spPr>
              <p:txBody>
                <a:bodyPr wrap="square" lIns="0" tIns="0" rIns="0" bIns="0" rtlCol="0">
                  <a:spAutoFit/>
                </a:bodyPr>
                <a:lstStyle/>
                <a:p>
                  <a:pPr algn="ctr" defTabSz="913532">
                    <a:lnSpc>
                      <a:spcPct val="90000"/>
                    </a:lnSpc>
                  </a:pPr>
                  <a:r>
                    <a:rPr lang="en-US" sz="1865" dirty="0">
                      <a:solidFill>
                        <a:prstClr val="white"/>
                      </a:solidFill>
                      <a:latin typeface="Segoe UI Light"/>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807" tIns="60904" rIns="121807" bIns="60904" numCol="1" anchor="t" anchorCtr="0" compatLnSpc="1">
                  <a:prstTxWarp prst="textNoShape">
                    <a:avLst/>
                  </a:prstTxWarp>
                </a:bodyPr>
                <a:lstStyle/>
                <a:p>
                  <a:pPr defTabSz="913532"/>
                  <a:endParaRPr lang="en-US" sz="1865">
                    <a:solidFill>
                      <a:srgbClr val="737373"/>
                    </a:solidFill>
                    <a:latin typeface="Segoe UI Light"/>
                  </a:endParaRPr>
                </a:p>
              </p:txBody>
            </p:sp>
          </p:grpSp>
        </p:grpSp>
      </p:grpSp>
    </p:spTree>
    <p:extLst>
      <p:ext uri="{BB962C8B-B14F-4D97-AF65-F5344CB8AC3E}">
        <p14:creationId xmlns:p14="http://schemas.microsoft.com/office/powerpoint/2010/main" val="3509689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5640" y="2518337"/>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fontAlgn="base">
              <a:lnSpc>
                <a:spcPct val="90000"/>
              </a:lnSpc>
              <a:spcBef>
                <a:spcPct val="0"/>
              </a:spcBef>
              <a:spcAft>
                <a:spcPct val="0"/>
              </a:spcAft>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6611" y="2973770"/>
            <a:ext cx="10688583" cy="138134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11" tIns="146169" rIns="182711" bIns="146169" numCol="1" spcCol="0" rtlCol="0" fromWordArt="0" anchor="t" anchorCtr="0" forceAA="0" compatLnSpc="1">
            <a:prstTxWarp prst="textNoShape">
              <a:avLst/>
            </a:prstTxWarp>
            <a:noAutofit/>
          </a:bodyPr>
          <a:lstStyle/>
          <a:p>
            <a:pPr algn="ctr" defTabSz="913532">
              <a:lnSpc>
                <a:spcPct val="90000"/>
              </a:lnSpc>
              <a:spcBef>
                <a:spcPts val="799"/>
              </a:spcBef>
            </a:pPr>
            <a:endParaRPr lang="en-US" sz="2664" dirty="0" err="1">
              <a:solidFill>
                <a:prstClr val="white"/>
              </a:solidFill>
            </a:endParaRPr>
          </a:p>
        </p:txBody>
      </p:sp>
      <p:grpSp>
        <p:nvGrpSpPr>
          <p:cNvPr id="111" name="Group 110"/>
          <p:cNvGrpSpPr/>
          <p:nvPr/>
        </p:nvGrpSpPr>
        <p:grpSpPr>
          <a:xfrm>
            <a:off x="770742" y="2090104"/>
            <a:ext cx="10688583" cy="1735753"/>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12" name="Group 11"/>
          <p:cNvGrpSpPr/>
          <p:nvPr/>
        </p:nvGrpSpPr>
        <p:grpSpPr>
          <a:xfrm>
            <a:off x="5108862" y="1944876"/>
            <a:ext cx="1974276" cy="1974276"/>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96" name="Group 95"/>
          <p:cNvGrpSpPr/>
          <p:nvPr/>
        </p:nvGrpSpPr>
        <p:grpSpPr>
          <a:xfrm>
            <a:off x="756992" y="1809157"/>
            <a:ext cx="10706854" cy="2265614"/>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sp>
        <p:nvSpPr>
          <p:cNvPr id="15" name="Rectangle 14"/>
          <p:cNvSpPr/>
          <p:nvPr/>
        </p:nvSpPr>
        <p:spPr>
          <a:xfrm>
            <a:off x="2985789" y="2715571"/>
            <a:ext cx="6220422" cy="535146"/>
          </a:xfrm>
          <a:prstGeom prst="rect">
            <a:avLst/>
          </a:prstGeom>
          <a:noFill/>
        </p:spPr>
        <p:txBody>
          <a:bodyPr wrap="none">
            <a:spAutoFit/>
          </a:bodyPr>
          <a:lstStyle/>
          <a:p>
            <a:pPr algn="ctr" defTabSz="1242115" fontAlgn="base">
              <a:lnSpc>
                <a:spcPct val="90000"/>
              </a:lnSpc>
              <a:spcBef>
                <a:spcPct val="0"/>
              </a:spcBef>
              <a:spcAft>
                <a:spcPct val="0"/>
              </a:spcAft>
              <a:defRPr/>
            </a:pPr>
            <a:r>
              <a:rPr lang="ru-RU" sz="3197" dirty="0" smtClean="0">
                <a:gradFill>
                  <a:gsLst>
                    <a:gs pos="0">
                      <a:srgbClr val="FFFFFF"/>
                    </a:gs>
                    <a:gs pos="100000">
                      <a:srgbClr val="FFFFFF"/>
                    </a:gs>
                  </a:gsLst>
                  <a:lin ang="5400000" scaled="0"/>
                </a:gradFill>
                <a:ea typeface="Segoe UI" pitchFamily="34" charset="0"/>
                <a:cs typeface="Segoe UI Light" panose="020B0502040204020203" pitchFamily="34" charset="0"/>
              </a:rPr>
              <a:t>Различные семейства устройств</a:t>
            </a:r>
            <a:endParaRPr lang="en-US" sz="3197" dirty="0">
              <a:gradFill>
                <a:gsLst>
                  <a:gs pos="0">
                    <a:srgbClr val="FFFFFF"/>
                  </a:gs>
                  <a:gs pos="100000">
                    <a:srgbClr val="FFFFFF"/>
                  </a:gs>
                </a:gsLst>
                <a:lin ang="5400000" scaled="0"/>
              </a:gradFill>
              <a:ea typeface="Segoe UI" pitchFamily="34" charset="0"/>
              <a:cs typeface="Segoe UI Light" panose="020B0502040204020203" pitchFamily="34" charset="0"/>
            </a:endParaRPr>
          </a:p>
        </p:txBody>
      </p:sp>
      <p:grpSp>
        <p:nvGrpSpPr>
          <p:cNvPr id="169" name="Group 168"/>
          <p:cNvGrpSpPr/>
          <p:nvPr/>
        </p:nvGrpSpPr>
        <p:grpSpPr>
          <a:xfrm>
            <a:off x="4697223" y="1870295"/>
            <a:ext cx="1339161" cy="758496"/>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72279" y="3230738"/>
              <a:ext cx="455533"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19" y="1870295"/>
            <a:ext cx="1339161" cy="758496"/>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78955" y="3230738"/>
              <a:ext cx="642185"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5919" y="2028020"/>
            <a:ext cx="1339161" cy="758495"/>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95581" y="3230737"/>
              <a:ext cx="808930"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6923" y="2028019"/>
            <a:ext cx="1339161" cy="758496"/>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57606" y="3230738"/>
              <a:ext cx="1284889"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Surface Hub</a:t>
              </a:r>
            </a:p>
          </p:txBody>
        </p:sp>
      </p:grpSp>
      <p:grpSp>
        <p:nvGrpSpPr>
          <p:cNvPr id="108" name="Group 107"/>
          <p:cNvGrpSpPr/>
          <p:nvPr/>
        </p:nvGrpSpPr>
        <p:grpSpPr>
          <a:xfrm>
            <a:off x="6233211" y="1339765"/>
            <a:ext cx="1298572" cy="770567"/>
            <a:chOff x="7766687" y="2034058"/>
            <a:chExt cx="1235372" cy="764330"/>
          </a:xfrm>
        </p:grpSpPr>
        <p:pic>
          <p:nvPicPr>
            <p:cNvPr id="113" name="Xbox"/>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610002" y="2646993"/>
              <a:ext cx="246987" cy="151395"/>
            </a:xfrm>
            <a:prstGeom prst="rect">
              <a:avLst/>
            </a:prstGeom>
          </p:spPr>
        </p:pic>
      </p:grpSp>
      <p:grpSp>
        <p:nvGrpSpPr>
          <p:cNvPr id="192" name="Group 191"/>
          <p:cNvGrpSpPr/>
          <p:nvPr/>
        </p:nvGrpSpPr>
        <p:grpSpPr>
          <a:xfrm>
            <a:off x="9290767" y="2397151"/>
            <a:ext cx="1339161" cy="758495"/>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90118" y="3230737"/>
              <a:ext cx="1019858"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642495" y="1350557"/>
            <a:ext cx="1518662" cy="817648"/>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1" name="Group 120"/>
          <p:cNvGrpSpPr/>
          <p:nvPr/>
        </p:nvGrpSpPr>
        <p:grpSpPr>
          <a:xfrm>
            <a:off x="3245489" y="1758862"/>
            <a:ext cx="1382567" cy="533501"/>
            <a:chOff x="2735582" y="1816942"/>
            <a:chExt cx="1315282" cy="529185"/>
          </a:xfrm>
        </p:grpSpPr>
        <p:pic>
          <p:nvPicPr>
            <p:cNvPr id="122" name="2-in-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80232" y="1449741"/>
            <a:ext cx="1344093" cy="731996"/>
            <a:chOff x="4538410" y="1456930"/>
            <a:chExt cx="1278681" cy="726073"/>
          </a:xfrm>
        </p:grpSpPr>
        <p:pic>
          <p:nvPicPr>
            <p:cNvPr id="136" name="Desktop"/>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9604202" y="2255258"/>
            <a:ext cx="782349" cy="296100"/>
          </a:xfrm>
          <a:prstGeom prst="rect">
            <a:avLst/>
          </a:prstGeom>
          <a:noFill/>
          <a:ln>
            <a:noFill/>
          </a:ln>
        </p:spPr>
      </p:pic>
      <p:grpSp>
        <p:nvGrpSpPr>
          <p:cNvPr id="16" name="Group 15"/>
          <p:cNvGrpSpPr/>
          <p:nvPr/>
        </p:nvGrpSpPr>
        <p:grpSpPr>
          <a:xfrm>
            <a:off x="1594120" y="2397150"/>
            <a:ext cx="1339162" cy="758496"/>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32848" y="3230737"/>
              <a:ext cx="1334401" cy="362894"/>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8356" y="2258547"/>
            <a:ext cx="989327" cy="371922"/>
            <a:chOff x="1371004" y="2381442"/>
            <a:chExt cx="941178" cy="368913"/>
          </a:xfrm>
        </p:grpSpPr>
        <p:pic>
          <p:nvPicPr>
            <p:cNvPr id="130" name="IoT"/>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624717" y="2463513"/>
              <a:ext cx="485404" cy="286842"/>
            </a:xfrm>
            <a:prstGeom prst="rect">
              <a:avLst/>
            </a:prstGeom>
          </p:spPr>
        </p:pic>
      </p:grpSp>
      <p:sp>
        <p:nvSpPr>
          <p:cNvPr id="110" name="TextBox 109"/>
          <p:cNvSpPr txBox="1"/>
          <p:nvPr/>
        </p:nvSpPr>
        <p:spPr>
          <a:xfrm>
            <a:off x="3279978" y="2754509"/>
            <a:ext cx="5501835" cy="1107020"/>
          </a:xfrm>
          <a:prstGeom prst="rect">
            <a:avLst/>
          </a:prstGeom>
          <a:noFill/>
        </p:spPr>
        <p:txBody>
          <a:bodyPr wrap="square" lIns="137033" tIns="109626" rIns="137033" bIns="109626" rtlCol="0">
            <a:spAutoFit/>
          </a:bodyPr>
          <a:lstStyle/>
          <a:p>
            <a:pPr algn="ctr" defTabSz="913554">
              <a:lnSpc>
                <a:spcPct val="90000"/>
              </a:lnSpc>
              <a:spcBef>
                <a:spcPts val="599"/>
              </a:spcBef>
            </a:pPr>
            <a:r>
              <a:rPr lang="ru-RU" sz="3197" dirty="0" smtClean="0">
                <a:gradFill>
                  <a:gsLst>
                    <a:gs pos="0">
                      <a:srgbClr val="FFFFFF"/>
                    </a:gs>
                    <a:gs pos="100000">
                      <a:srgbClr val="FFFFFF"/>
                    </a:gs>
                  </a:gsLst>
                  <a:lin ang="5400000" scaled="0"/>
                </a:gradFill>
                <a:ea typeface="Segoe UI" pitchFamily="34" charset="0"/>
                <a:cs typeface="Segoe UI Light" panose="020B0502040204020203" pitchFamily="34" charset="0"/>
              </a:rPr>
              <a:t>Универсальные приложения</a:t>
            </a:r>
            <a:endParaRPr lang="en-US" sz="3197" dirty="0">
              <a:gradFill>
                <a:gsLst>
                  <a:gs pos="0">
                    <a:srgbClr val="FFFFFF"/>
                  </a:gs>
                  <a:gs pos="100000">
                    <a:srgbClr val="FFFFFF"/>
                  </a:gs>
                </a:gsLst>
                <a:lin ang="5400000" scaled="0"/>
              </a:gradFill>
              <a:ea typeface="Segoe UI" pitchFamily="34" charset="0"/>
              <a:cs typeface="Segoe UI Light" panose="020B0502040204020203" pitchFamily="34" charset="0"/>
            </a:endParaRPr>
          </a:p>
        </p:txBody>
      </p:sp>
      <p:grpSp>
        <p:nvGrpSpPr>
          <p:cNvPr id="75" name="Store"/>
          <p:cNvGrpSpPr/>
          <p:nvPr/>
        </p:nvGrpSpPr>
        <p:grpSpPr>
          <a:xfrm>
            <a:off x="6888200" y="4171683"/>
            <a:ext cx="2243479" cy="959606"/>
            <a:chOff x="7574900" y="3506973"/>
            <a:chExt cx="1688884" cy="793389"/>
          </a:xfrm>
        </p:grpSpPr>
        <p:sp>
          <p:nvSpPr>
            <p:cNvPr id="76" name="TextBox 75"/>
            <p:cNvSpPr txBox="1"/>
            <p:nvPr/>
          </p:nvSpPr>
          <p:spPr>
            <a:xfrm>
              <a:off x="7853238" y="3506973"/>
              <a:ext cx="1410546" cy="793389"/>
            </a:xfrm>
            <a:prstGeom prst="rect">
              <a:avLst/>
            </a:prstGeom>
            <a:noFill/>
          </p:spPr>
          <p:txBody>
            <a:bodyPr wrap="square" lIns="182711" tIns="146169" rIns="182711" bIns="146169" rtlCol="0">
              <a:spAutoFit/>
            </a:bodyPr>
            <a:lstStyle/>
            <a:p>
              <a:pPr defTabSz="913532">
                <a:lnSpc>
                  <a:spcPct val="90000"/>
                </a:lnSpc>
                <a:spcBef>
                  <a:spcPts val="799"/>
                </a:spcBef>
              </a:pPr>
              <a:r>
                <a:rPr lang="ru-RU" sz="1599" dirty="0" smtClean="0">
                  <a:solidFill>
                    <a:srgbClr val="0078D7">
                      <a:lumMod val="20000"/>
                      <a:lumOff val="80000"/>
                    </a:srgbClr>
                  </a:solidFill>
                </a:rPr>
                <a:t>Один магазин</a:t>
              </a:r>
              <a:r>
                <a:rPr lang="en-US" sz="1599" dirty="0" smtClean="0">
                  <a:solidFill>
                    <a:srgbClr val="0078D7">
                      <a:lumMod val="20000"/>
                      <a:lumOff val="80000"/>
                    </a:srgbClr>
                  </a:solidFill>
                </a:rPr>
                <a:t>+</a:t>
              </a:r>
              <a:r>
                <a:rPr lang="en-US" sz="1599" dirty="0">
                  <a:solidFill>
                    <a:srgbClr val="0078D7">
                      <a:lumMod val="20000"/>
                      <a:lumOff val="80000"/>
                    </a:srgbClr>
                  </a:solidFill>
                </a:rPr>
                <a:t/>
              </a:r>
              <a:br>
                <a:rPr lang="en-US" sz="1599" dirty="0">
                  <a:solidFill>
                    <a:srgbClr val="0078D7">
                      <a:lumMod val="20000"/>
                      <a:lumOff val="80000"/>
                    </a:srgbClr>
                  </a:solidFill>
                </a:rPr>
              </a:br>
              <a:r>
                <a:rPr lang="ru-RU" sz="1599" dirty="0" smtClean="0">
                  <a:solidFill>
                    <a:srgbClr val="0078D7">
                      <a:lumMod val="20000"/>
                      <a:lumOff val="80000"/>
                    </a:srgbClr>
                  </a:solidFill>
                </a:rPr>
                <a:t>и центр разработчика</a:t>
              </a:r>
              <a:endParaRPr lang="en-US" sz="1599" dirty="0">
                <a:solidFill>
                  <a:srgbClr val="0078D7">
                    <a:lumMod val="20000"/>
                    <a:lumOff val="80000"/>
                  </a:srgbClr>
                </a:solidFill>
              </a:endParaRPr>
            </a:p>
          </p:txBody>
        </p:sp>
        <p:pic>
          <p:nvPicPr>
            <p:cNvPr id="77" name="Picture 7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574900" y="3586074"/>
              <a:ext cx="398014" cy="398014"/>
            </a:xfrm>
            <a:prstGeom prst="rect">
              <a:avLst/>
            </a:prstGeom>
          </p:spPr>
        </p:pic>
      </p:grpSp>
      <p:grpSp>
        <p:nvGrpSpPr>
          <p:cNvPr id="78" name="Legacy"/>
          <p:cNvGrpSpPr/>
          <p:nvPr/>
        </p:nvGrpSpPr>
        <p:grpSpPr>
          <a:xfrm>
            <a:off x="8699414" y="3871581"/>
            <a:ext cx="1780079" cy="738135"/>
            <a:chOff x="5616311" y="3984573"/>
            <a:chExt cx="1260204" cy="610280"/>
          </a:xfrm>
        </p:grpSpPr>
        <p:pic>
          <p:nvPicPr>
            <p:cNvPr id="79" name="Picture 7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280"/>
            </a:xfrm>
            <a:prstGeom prst="rect">
              <a:avLst/>
            </a:prstGeom>
            <a:noFill/>
          </p:spPr>
          <p:txBody>
            <a:bodyPr wrap="square" lIns="121807" tIns="146169" rIns="0" bIns="146169" rtlCol="0">
              <a:spAutoFit/>
            </a:bodyPr>
            <a:lstStyle/>
            <a:p>
              <a:pPr defTabSz="913532">
                <a:lnSpc>
                  <a:spcPct val="90000"/>
                </a:lnSpc>
                <a:spcBef>
                  <a:spcPts val="799"/>
                </a:spcBef>
              </a:pPr>
              <a:r>
                <a:rPr lang="ru-RU" sz="1599" dirty="0" err="1" smtClean="0">
                  <a:solidFill>
                    <a:srgbClr val="0078D7">
                      <a:lumMod val="20000"/>
                      <a:lumOff val="80000"/>
                    </a:srgbClr>
                  </a:solidFill>
                </a:rPr>
                <a:t>Переисполь-зование</a:t>
              </a:r>
              <a:r>
                <a:rPr lang="ru-RU" sz="1599" dirty="0" smtClean="0">
                  <a:solidFill>
                    <a:srgbClr val="0078D7">
                      <a:lumMod val="20000"/>
                      <a:lumOff val="80000"/>
                    </a:srgbClr>
                  </a:solidFill>
                </a:rPr>
                <a:t> кода</a:t>
              </a:r>
              <a:endParaRPr lang="en-US" sz="1599" dirty="0">
                <a:solidFill>
                  <a:srgbClr val="0078D7">
                    <a:lumMod val="20000"/>
                    <a:lumOff val="80000"/>
                  </a:srgbClr>
                </a:solidFill>
              </a:endParaRPr>
            </a:p>
          </p:txBody>
        </p:sp>
      </p:grpSp>
      <p:grpSp>
        <p:nvGrpSpPr>
          <p:cNvPr id="83" name="One SDK"/>
          <p:cNvGrpSpPr/>
          <p:nvPr/>
        </p:nvGrpSpPr>
        <p:grpSpPr>
          <a:xfrm>
            <a:off x="5247801" y="4318234"/>
            <a:ext cx="1904758" cy="738135"/>
            <a:chOff x="4428826" y="3733778"/>
            <a:chExt cx="1429891" cy="554114"/>
          </a:xfrm>
        </p:grpSpPr>
        <p:sp>
          <p:nvSpPr>
            <p:cNvPr id="84" name="TextBox 83"/>
            <p:cNvSpPr txBox="1"/>
            <p:nvPr/>
          </p:nvSpPr>
          <p:spPr>
            <a:xfrm>
              <a:off x="4608153" y="3733778"/>
              <a:ext cx="1250564" cy="554114"/>
            </a:xfrm>
            <a:prstGeom prst="rect">
              <a:avLst/>
            </a:prstGeom>
            <a:noFill/>
          </p:spPr>
          <p:txBody>
            <a:bodyPr wrap="square" lIns="182711" tIns="146169" rIns="182711" bIns="146169" rtlCol="0">
              <a:spAutoFit/>
            </a:bodyPr>
            <a:lstStyle/>
            <a:p>
              <a:pPr defTabSz="913532">
                <a:lnSpc>
                  <a:spcPct val="90000"/>
                </a:lnSpc>
                <a:spcBef>
                  <a:spcPts val="799"/>
                </a:spcBef>
              </a:pPr>
              <a:r>
                <a:rPr lang="ru-RU" sz="1599" dirty="0" smtClean="0">
                  <a:solidFill>
                    <a:srgbClr val="0078D7">
                      <a:lumMod val="20000"/>
                      <a:lumOff val="80000"/>
                    </a:srgbClr>
                  </a:solidFill>
                </a:rPr>
                <a:t>Одно </a:t>
              </a:r>
              <a:r>
                <a:rPr lang="en-US" sz="1599" dirty="0" smtClean="0">
                  <a:solidFill>
                    <a:srgbClr val="0078D7">
                      <a:lumMod val="20000"/>
                      <a:lumOff val="80000"/>
                    </a:srgbClr>
                  </a:solidFill>
                </a:rPr>
                <a:t>SDK </a:t>
              </a:r>
              <a:r>
                <a:rPr lang="en-US" sz="1599" dirty="0">
                  <a:solidFill>
                    <a:srgbClr val="0078D7">
                      <a:lumMod val="20000"/>
                      <a:lumOff val="80000"/>
                    </a:srgbClr>
                  </a:solidFill>
                </a:rPr>
                <a:t>+ </a:t>
              </a:r>
              <a:r>
                <a:rPr lang="ru-RU" sz="1599" dirty="0" smtClean="0">
                  <a:solidFill>
                    <a:srgbClr val="0078D7">
                      <a:lumMod val="20000"/>
                      <a:lumOff val="80000"/>
                    </a:srgbClr>
                  </a:solidFill>
                </a:rPr>
                <a:t>Инструменты</a:t>
              </a:r>
              <a:endParaRPr lang="en-US" sz="1599" dirty="0">
                <a:solidFill>
                  <a:srgbClr val="0078D7">
                    <a:lumMod val="20000"/>
                    <a:lumOff val="80000"/>
                  </a:srgbClr>
                </a:solidFill>
              </a:endParaRPr>
            </a:p>
          </p:txBody>
        </p:sp>
        <p:pic>
          <p:nvPicPr>
            <p:cNvPr id="85" name="Picture 84"/>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428826" y="3870990"/>
              <a:ext cx="283272" cy="283272"/>
            </a:xfrm>
            <a:prstGeom prst="rect">
              <a:avLst/>
            </a:prstGeom>
          </p:spPr>
        </p:pic>
      </p:grpSp>
      <p:grpSp>
        <p:nvGrpSpPr>
          <p:cNvPr id="86" name="Adaptive UI"/>
          <p:cNvGrpSpPr/>
          <p:nvPr/>
        </p:nvGrpSpPr>
        <p:grpSpPr>
          <a:xfrm>
            <a:off x="1530477" y="3861680"/>
            <a:ext cx="2055208" cy="738135"/>
            <a:chOff x="1274764" y="3263907"/>
            <a:chExt cx="1542833" cy="554113"/>
          </a:xfrm>
        </p:grpSpPr>
        <p:sp>
          <p:nvSpPr>
            <p:cNvPr id="87" name="TextBox 86"/>
            <p:cNvSpPr txBox="1"/>
            <p:nvPr/>
          </p:nvSpPr>
          <p:spPr>
            <a:xfrm>
              <a:off x="1592022" y="3263907"/>
              <a:ext cx="1225575" cy="554113"/>
            </a:xfrm>
            <a:prstGeom prst="rect">
              <a:avLst/>
            </a:prstGeom>
            <a:noFill/>
          </p:spPr>
          <p:txBody>
            <a:bodyPr wrap="square" lIns="182711" tIns="146169" rIns="182711" bIns="146169" rtlCol="0">
              <a:spAutoFit/>
            </a:bodyPr>
            <a:lstStyle/>
            <a:p>
              <a:pPr defTabSz="913532">
                <a:lnSpc>
                  <a:spcPct val="90000"/>
                </a:lnSpc>
                <a:spcBef>
                  <a:spcPts val="799"/>
                </a:spcBef>
              </a:pPr>
              <a:r>
                <a:rPr lang="ru-RU" sz="1599" dirty="0" smtClean="0">
                  <a:solidFill>
                    <a:srgbClr val="0078D7">
                      <a:lumMod val="20000"/>
                      <a:lumOff val="80000"/>
                    </a:srgbClr>
                  </a:solidFill>
                </a:rPr>
                <a:t>Адаптивный интерфейс</a:t>
              </a:r>
              <a:endParaRPr lang="en-US" sz="1599" dirty="0">
                <a:solidFill>
                  <a:srgbClr val="0078D7">
                    <a:lumMod val="20000"/>
                    <a:lumOff val="80000"/>
                  </a:srgbClr>
                </a:solidFill>
              </a:endParaRP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807" tIns="60904" rIns="121807" bIns="60904"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93" name="Picture 92"/>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551506" y="3565510"/>
                <a:ext cx="117722" cy="117722"/>
              </a:xfrm>
              <a:prstGeom prst="rect">
                <a:avLst/>
              </a:prstGeom>
            </p:spPr>
          </p:pic>
        </p:grpSp>
      </p:grpSp>
      <p:grpSp>
        <p:nvGrpSpPr>
          <p:cNvPr id="94" name="NUI"/>
          <p:cNvGrpSpPr/>
          <p:nvPr/>
        </p:nvGrpSpPr>
        <p:grpSpPr>
          <a:xfrm>
            <a:off x="3407637" y="4251927"/>
            <a:ext cx="2079044" cy="959606"/>
            <a:chOff x="2810595" y="3636234"/>
            <a:chExt cx="1560727" cy="720371"/>
          </a:xfrm>
        </p:grpSpPr>
        <p:sp>
          <p:nvSpPr>
            <p:cNvPr id="95" name="TextBox 94"/>
            <p:cNvSpPr txBox="1"/>
            <p:nvPr/>
          </p:nvSpPr>
          <p:spPr>
            <a:xfrm>
              <a:off x="2988031" y="3636234"/>
              <a:ext cx="1383291" cy="720371"/>
            </a:xfrm>
            <a:prstGeom prst="rect">
              <a:avLst/>
            </a:prstGeom>
            <a:noFill/>
          </p:spPr>
          <p:txBody>
            <a:bodyPr wrap="square" lIns="182711" tIns="146169" rIns="182711" bIns="146169" rtlCol="0">
              <a:spAutoFit/>
            </a:bodyPr>
            <a:lstStyle/>
            <a:p>
              <a:pPr defTabSz="913532">
                <a:lnSpc>
                  <a:spcPct val="90000"/>
                </a:lnSpc>
                <a:spcBef>
                  <a:spcPts val="799"/>
                </a:spcBef>
              </a:pPr>
              <a:r>
                <a:rPr lang="ru-RU" sz="1599" dirty="0" smtClean="0">
                  <a:solidFill>
                    <a:srgbClr val="0078D7">
                      <a:lumMod val="20000"/>
                      <a:lumOff val="80000"/>
                    </a:srgbClr>
                  </a:solidFill>
                </a:rPr>
                <a:t>Естественное </a:t>
              </a:r>
              <a:r>
                <a:rPr lang="ru-RU" sz="1599" dirty="0" err="1" smtClean="0">
                  <a:solidFill>
                    <a:srgbClr val="0078D7">
                      <a:lumMod val="20000"/>
                      <a:lumOff val="80000"/>
                    </a:srgbClr>
                  </a:solidFill>
                </a:rPr>
                <a:t>взаимодей-ствие</a:t>
              </a:r>
              <a:endParaRPr lang="en-US" sz="1599" dirty="0">
                <a:solidFill>
                  <a:srgbClr val="0078D7">
                    <a:lumMod val="20000"/>
                    <a:lumOff val="80000"/>
                  </a:srgbClr>
                </a:solidFill>
              </a:endParaRP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256" tIns="62128" rIns="124256" bIns="6212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109" name="Picture 108"/>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817772" y="4332420"/>
            <a:ext cx="1989467" cy="1431313"/>
            <a:chOff x="8610991" y="1992417"/>
            <a:chExt cx="3186889" cy="2292792"/>
          </a:xfrm>
        </p:grpSpPr>
        <p:pic>
          <p:nvPicPr>
            <p:cNvPr id="207" name="Picture 206"/>
            <p:cNvPicPr>
              <a:picLocks noChangeAspect="1"/>
            </p:cNvPicPr>
            <p:nvPr/>
          </p:nvPicPr>
          <p:blipFill rotWithShape="1">
            <a:blip r:embed="rId26"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10" name="PPI"/>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bwMode="ltGray">
          <a:xfrm>
            <a:off x="1204115" y="4355414"/>
            <a:ext cx="2870401" cy="1751195"/>
          </a:xfrm>
          <a:prstGeom prst="rect">
            <a:avLst/>
          </a:prstGeom>
        </p:spPr>
      </p:pic>
      <p:pic>
        <p:nvPicPr>
          <p:cNvPr id="214" name="Picture 213" descr="141215_B-hero_01.png"/>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7293832" y="4350113"/>
            <a:ext cx="2195599" cy="866423"/>
          </a:xfrm>
          <a:prstGeom prst="rect">
            <a:avLst/>
          </a:prstGeom>
          <a:noFill/>
          <a:ln>
            <a:noFill/>
          </a:ln>
        </p:spPr>
      </p:pic>
      <p:grpSp>
        <p:nvGrpSpPr>
          <p:cNvPr id="211" name="Group 210"/>
          <p:cNvGrpSpPr/>
          <p:nvPr/>
        </p:nvGrpSpPr>
        <p:grpSpPr>
          <a:xfrm>
            <a:off x="9961097" y="4352238"/>
            <a:ext cx="1093301" cy="619641"/>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2" name="Picture 10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3" name="Picture 102"/>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0018108" y="919648"/>
            <a:ext cx="1524611" cy="1121617"/>
          </a:xfrm>
          <a:prstGeom prst="rect">
            <a:avLst/>
          </a:prstGeom>
        </p:spPr>
      </p:pic>
      <p:pic>
        <p:nvPicPr>
          <p:cNvPr id="104" name="Picture 103"/>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4062428" y="919648"/>
            <a:ext cx="1497214" cy="957235"/>
          </a:xfrm>
          <a:prstGeom prst="rect">
            <a:avLst/>
          </a:prstGeom>
        </p:spPr>
      </p:pic>
      <p:pic>
        <p:nvPicPr>
          <p:cNvPr id="105" name="Picture 104"/>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1448396" y="919647"/>
            <a:ext cx="869274" cy="667478"/>
          </a:xfrm>
          <a:prstGeom prst="rect">
            <a:avLst/>
          </a:prstGeom>
        </p:spPr>
      </p:pic>
      <p:pic>
        <p:nvPicPr>
          <p:cNvPr id="106" name="Picture 105"/>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471503" y="919647"/>
            <a:ext cx="595038" cy="579517"/>
          </a:xfrm>
          <a:prstGeom prst="rect">
            <a:avLst/>
          </a:prstGeom>
        </p:spPr>
      </p:pic>
      <p:pic>
        <p:nvPicPr>
          <p:cNvPr id="139" name="Picture 138"/>
          <p:cNvPicPr>
            <a:picLocks noChangeAspect="1"/>
          </p:cNvPicPr>
          <p:nvPr/>
        </p:nvPicPr>
        <p:blipFill rotWithShape="1">
          <a:blip r:embed="rId37" cstate="screen">
            <a:extLst>
              <a:ext uri="{28A0092B-C50C-407E-A947-70E740481C1C}">
                <a14:useLocalDpi xmlns:a14="http://schemas.microsoft.com/office/drawing/2010/main"/>
              </a:ext>
            </a:extLst>
          </a:blip>
          <a:srcRect/>
          <a:stretch/>
        </p:blipFill>
        <p:spPr>
          <a:xfrm>
            <a:off x="2749105" y="919649"/>
            <a:ext cx="852254" cy="848917"/>
          </a:xfrm>
          <a:prstGeom prst="rect">
            <a:avLst/>
          </a:prstGeom>
        </p:spPr>
      </p:pic>
      <p:pic>
        <p:nvPicPr>
          <p:cNvPr id="140" name="Picture 139"/>
          <p:cNvPicPr>
            <a:picLocks noChangeAspect="1"/>
          </p:cNvPicPr>
          <p:nvPr/>
        </p:nvPicPr>
        <p:blipFill rotWithShape="1">
          <a:blip r:embed="rId38" cstate="screen">
            <a:extLst>
              <a:ext uri="{28A0092B-C50C-407E-A947-70E740481C1C}">
                <a14:useLocalDpi xmlns:a14="http://schemas.microsoft.com/office/drawing/2010/main"/>
              </a:ext>
            </a:extLst>
          </a:blip>
          <a:srcRect/>
          <a:stretch/>
        </p:blipFill>
        <p:spPr>
          <a:xfrm>
            <a:off x="8009887" y="919650"/>
            <a:ext cx="1576785" cy="1015810"/>
          </a:xfrm>
          <a:prstGeom prst="rect">
            <a:avLst/>
          </a:prstGeom>
        </p:spPr>
      </p:pic>
      <p:sp>
        <p:nvSpPr>
          <p:cNvPr id="119" name="TextBox 118"/>
          <p:cNvSpPr txBox="1"/>
          <p:nvPr/>
        </p:nvSpPr>
        <p:spPr>
          <a:xfrm>
            <a:off x="2104806" y="5258337"/>
            <a:ext cx="8402941" cy="664207"/>
          </a:xfrm>
          <a:prstGeom prst="rect">
            <a:avLst/>
          </a:prstGeom>
          <a:noFill/>
        </p:spPr>
        <p:txBody>
          <a:bodyPr wrap="none" lIns="137033" tIns="109626" rIns="137033" bIns="109626" rtlCol="0">
            <a:spAutoFit/>
          </a:bodyPr>
          <a:lstStyle/>
          <a:p>
            <a:pPr defTabSz="913554">
              <a:lnSpc>
                <a:spcPct val="90000"/>
              </a:lnSpc>
              <a:spcBef>
                <a:spcPts val="599"/>
              </a:spcBef>
            </a:pPr>
            <a:r>
              <a:rPr lang="ru-RU" sz="3197" dirty="0" smtClean="0">
                <a:solidFill>
                  <a:srgbClr val="0070C0"/>
                </a:solidFill>
                <a:ea typeface="Segoe UI" pitchFamily="34" charset="0"/>
                <a:cs typeface="Segoe UI Light" panose="020B0502040204020203" pitchFamily="34" charset="0"/>
              </a:rPr>
              <a:t>Одна универсальная </a:t>
            </a:r>
            <a:r>
              <a:rPr lang="ru-RU" sz="3197" dirty="0" err="1" smtClean="0">
                <a:solidFill>
                  <a:srgbClr val="0070C0"/>
                </a:solidFill>
                <a:ea typeface="Segoe UI" pitchFamily="34" charset="0"/>
                <a:cs typeface="Segoe UI Light" panose="020B0502040204020203" pitchFamily="34" charset="0"/>
              </a:rPr>
              <a:t>платоформа</a:t>
            </a:r>
            <a:r>
              <a:rPr lang="ru-RU" sz="3197" dirty="0" smtClean="0">
                <a:solidFill>
                  <a:srgbClr val="0070C0"/>
                </a:solidFill>
                <a:ea typeface="Segoe UI" pitchFamily="34" charset="0"/>
                <a:cs typeface="Segoe UI Light" panose="020B0502040204020203" pitchFamily="34" charset="0"/>
              </a:rPr>
              <a:t> </a:t>
            </a:r>
            <a:r>
              <a:rPr lang="en-US" sz="3197" dirty="0" smtClean="0">
                <a:solidFill>
                  <a:srgbClr val="0070C0"/>
                </a:solidFill>
                <a:ea typeface="Segoe UI" pitchFamily="34" charset="0"/>
                <a:cs typeface="Segoe UI Light" panose="020B0502040204020203" pitchFamily="34" charset="0"/>
              </a:rPr>
              <a:t>Windows</a:t>
            </a:r>
            <a:endParaRPr lang="en-US" sz="3197" dirty="0">
              <a:solidFill>
                <a:srgbClr val="0070C0"/>
              </a:solidFill>
              <a:ea typeface="Segoe UI" pitchFamily="34" charset="0"/>
              <a:cs typeface="Segoe UI Light" panose="020B0502040204020203" pitchFamily="34" charset="0"/>
            </a:endParaRPr>
          </a:p>
        </p:txBody>
      </p:sp>
    </p:spTree>
    <p:extLst>
      <p:ext uri="{BB962C8B-B14F-4D97-AF65-F5344CB8AC3E}">
        <p14:creationId xmlns:p14="http://schemas.microsoft.com/office/powerpoint/2010/main" val="1473571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45746" y="5013996"/>
            <a:ext cx="10822353" cy="1024853"/>
          </a:xfrm>
          <a:prstGeom prst="rect">
            <a:avLst/>
          </a:prstGeom>
          <a:solidFill>
            <a:srgbClr val="4BACC6"/>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Windows 10</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rPr>
              <a:t>operating system</a:t>
            </a:r>
          </a:p>
        </p:txBody>
      </p:sp>
      <p:grpSp>
        <p:nvGrpSpPr>
          <p:cNvPr id="63" name="Group 62"/>
          <p:cNvGrpSpPr/>
          <p:nvPr/>
        </p:nvGrpSpPr>
        <p:grpSpPr>
          <a:xfrm>
            <a:off x="7157570" y="1109703"/>
            <a:ext cx="4302036" cy="2345591"/>
            <a:chOff x="7288083" y="1008403"/>
            <a:chExt cx="4317507" cy="2348279"/>
          </a:xfrm>
        </p:grpSpPr>
        <p:sp>
          <p:nvSpPr>
            <p:cNvPr id="64" name="Rectangle 63"/>
            <p:cNvSpPr/>
            <p:nvPr/>
          </p:nvSpPr>
          <p:spPr>
            <a:xfrm>
              <a:off x="7288083" y="1008403"/>
              <a:ext cx="4317507" cy="2348279"/>
            </a:xfrm>
            <a:prstGeom prst="rect">
              <a:avLst/>
            </a:prstGeom>
            <a:noFill/>
            <a:ln w="38100" cap="flat" cmpd="sng" algn="ctr">
              <a:solidFill>
                <a:srgbClr val="1F497D"/>
              </a:solidFill>
              <a:prstDash val="dash"/>
            </a:ln>
            <a:effectLst/>
          </p:spPr>
          <p:txBody>
            <a:bodyPr rot="0" spcFirstLastPara="0" vertOverflow="overflow" horzOverflow="overflow" vert="horz" wrap="square" lIns="0" tIns="82296" rIns="0" bIns="82296" numCol="1" spcCol="0" rtlCol="0" fromWordArt="0" anchor="b"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srgbClr val="1F497D"/>
                  </a:solidFill>
                  <a:effectLst/>
                  <a:uLnTx/>
                  <a:uFillTx/>
                  <a:latin typeface="Calibri"/>
                  <a:ea typeface="+mn-ea"/>
                  <a:cs typeface="+mn-cs"/>
                </a:rPr>
                <a:t>Bridging technologies</a:t>
              </a:r>
            </a:p>
          </p:txBody>
        </p:sp>
        <p:grpSp>
          <p:nvGrpSpPr>
            <p:cNvPr id="65" name="Group 64"/>
            <p:cNvGrpSpPr/>
            <p:nvPr/>
          </p:nvGrpSpPr>
          <p:grpSpPr>
            <a:xfrm>
              <a:off x="7463676" y="1206970"/>
              <a:ext cx="3966324" cy="1546366"/>
              <a:chOff x="7288084" y="1435123"/>
              <a:chExt cx="4317507" cy="1429501"/>
            </a:xfrm>
            <a:solidFill>
              <a:srgbClr val="EEECE1">
                <a:lumMod val="75000"/>
              </a:srgbClr>
            </a:solidFill>
          </p:grpSpPr>
          <p:sp>
            <p:nvSpPr>
              <p:cNvPr id="66" name="Snip Diagonal Corner Rectangle 65"/>
              <p:cNvSpPr/>
              <p:nvPr/>
            </p:nvSpPr>
            <p:spPr>
              <a:xfrm>
                <a:off x="10627325"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Win32</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desktop</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7" name="Snip Diagonal Corner Rectangle 66"/>
              <p:cNvSpPr/>
              <p:nvPr/>
            </p:nvSpPr>
            <p:spPr>
              <a:xfrm>
                <a:off x="9514245"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Web</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hosted</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8" name="Snip Diagonal Corner Rectangle 67"/>
              <p:cNvSpPr/>
              <p:nvPr/>
            </p:nvSpPr>
            <p:spPr>
              <a:xfrm>
                <a:off x="840116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Java</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Android</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9" name="Snip Diagonal Corner Rectangle 68"/>
              <p:cNvSpPr/>
              <p:nvPr/>
            </p:nvSpPr>
            <p:spPr>
              <a:xfrm>
                <a:off x="728808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err="1" smtClean="0">
                    <a:ln>
                      <a:noFill/>
                    </a:ln>
                    <a:solidFill>
                      <a:schemeClr val="bg1"/>
                    </a:solidFill>
                    <a:effectLst/>
                    <a:uLnTx/>
                    <a:uFillTx/>
                    <a:latin typeface="Calibri"/>
                    <a:ea typeface="+mn-ea"/>
                    <a:cs typeface="+mn-cs"/>
                  </a:rPr>
                  <a:t>Obj.C</a:t>
                </a:r>
                <a:endParaRPr kumimoji="0" lang="en-US" sz="15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iOS</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grpSp>
      </p:grpSp>
      <p:grpSp>
        <p:nvGrpSpPr>
          <p:cNvPr id="70" name="Group 69"/>
          <p:cNvGrpSpPr/>
          <p:nvPr/>
        </p:nvGrpSpPr>
        <p:grpSpPr>
          <a:xfrm>
            <a:off x="3819525" y="1085850"/>
            <a:ext cx="7640081" cy="3722194"/>
            <a:chOff x="3938035" y="1008403"/>
            <a:chExt cx="7667555" cy="3594295"/>
          </a:xfrm>
        </p:grpSpPr>
        <p:sp>
          <p:nvSpPr>
            <p:cNvPr id="71" name="Rectangle 70"/>
            <p:cNvSpPr/>
            <p:nvPr/>
          </p:nvSpPr>
          <p:spPr>
            <a:xfrm>
              <a:off x="3948842" y="3495305"/>
              <a:ext cx="7656748" cy="1107393"/>
            </a:xfrm>
            <a:prstGeom prst="rect">
              <a:avLst/>
            </a:prstGeom>
            <a:solidFill>
              <a:srgbClr val="9BBB59">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Universal Windows Platform</a:t>
              </a:r>
            </a:p>
          </p:txBody>
        </p:sp>
        <p:sp>
          <p:nvSpPr>
            <p:cNvPr id="72" name="Rectangle 71"/>
            <p:cNvSpPr/>
            <p:nvPr/>
          </p:nvSpPr>
          <p:spPr>
            <a:xfrm>
              <a:off x="617500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WWA</a:t>
              </a:r>
            </a:p>
          </p:txBody>
        </p:sp>
        <p:sp>
          <p:nvSpPr>
            <p:cNvPr id="73" name="Rectangle 72"/>
            <p:cNvSpPr/>
            <p:nvPr/>
          </p:nvSpPr>
          <p:spPr>
            <a:xfrm>
              <a:off x="506192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C++</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rPr>
                <a:t>&amp; CX</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74" name="Rectangle 73"/>
            <p:cNvSpPr/>
            <p:nvPr/>
          </p:nvSpPr>
          <p:spPr>
            <a:xfrm>
              <a:off x="3948842"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75" name="Rectangle 74"/>
            <p:cNvSpPr/>
            <p:nvPr/>
          </p:nvSpPr>
          <p:spPr>
            <a:xfrm>
              <a:off x="6175003" y="1008403"/>
              <a:ext cx="978266" cy="1106643"/>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HTML</a:t>
              </a:r>
            </a:p>
          </p:txBody>
        </p:sp>
        <p:sp>
          <p:nvSpPr>
            <p:cNvPr id="76" name="Rectangle 75"/>
            <p:cNvSpPr/>
            <p:nvPr/>
          </p:nvSpPr>
          <p:spPr>
            <a:xfrm>
              <a:off x="3938035" y="1640257"/>
              <a:ext cx="2091347" cy="474788"/>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DirectX</a:t>
              </a:r>
            </a:p>
          </p:txBody>
        </p:sp>
        <p:sp>
          <p:nvSpPr>
            <p:cNvPr id="77" name="Rectangle 76"/>
            <p:cNvSpPr/>
            <p:nvPr/>
          </p:nvSpPr>
          <p:spPr>
            <a:xfrm>
              <a:off x="3948841" y="1012199"/>
              <a:ext cx="2091347" cy="493814"/>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XAML</a:t>
              </a:r>
            </a:p>
          </p:txBody>
        </p:sp>
      </p:grpSp>
      <p:grpSp>
        <p:nvGrpSpPr>
          <p:cNvPr id="78" name="Group 77"/>
          <p:cNvGrpSpPr/>
          <p:nvPr/>
        </p:nvGrpSpPr>
        <p:grpSpPr>
          <a:xfrm>
            <a:off x="645746" y="1109703"/>
            <a:ext cx="3009585" cy="3698341"/>
            <a:chOff x="609601" y="1008403"/>
            <a:chExt cx="3204427" cy="3594295"/>
          </a:xfrm>
        </p:grpSpPr>
        <p:sp>
          <p:nvSpPr>
            <p:cNvPr id="79" name="Rectangle 78"/>
            <p:cNvSpPr/>
            <p:nvPr/>
          </p:nvSpPr>
          <p:spPr>
            <a:xfrm>
              <a:off x="2835762" y="2258567"/>
              <a:ext cx="978266" cy="2344131"/>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C++</a:t>
              </a:r>
            </a:p>
          </p:txBody>
        </p:sp>
        <p:sp>
          <p:nvSpPr>
            <p:cNvPr id="80" name="Rectangle 79"/>
            <p:cNvSpPr/>
            <p:nvPr/>
          </p:nvSpPr>
          <p:spPr>
            <a:xfrm>
              <a:off x="609601" y="2258568"/>
              <a:ext cx="2091346" cy="1098114"/>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81" name="Rectangle 80"/>
            <p:cNvSpPr/>
            <p:nvPr/>
          </p:nvSpPr>
          <p:spPr>
            <a:xfrm>
              <a:off x="2835762"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MFC</a:t>
              </a:r>
            </a:p>
          </p:txBody>
        </p:sp>
        <p:sp>
          <p:nvSpPr>
            <p:cNvPr id="82" name="Rectangle 81"/>
            <p:cNvSpPr/>
            <p:nvPr/>
          </p:nvSpPr>
          <p:spPr>
            <a:xfrm>
              <a:off x="172268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WF</a:t>
              </a:r>
            </a:p>
          </p:txBody>
        </p:sp>
        <p:sp>
          <p:nvSpPr>
            <p:cNvPr id="83" name="Rectangle 82"/>
            <p:cNvSpPr/>
            <p:nvPr/>
          </p:nvSpPr>
          <p:spPr>
            <a:xfrm>
              <a:off x="60960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WPF</a:t>
              </a:r>
            </a:p>
          </p:txBody>
        </p:sp>
        <p:sp>
          <p:nvSpPr>
            <p:cNvPr id="84" name="Rectangle 83"/>
            <p:cNvSpPr/>
            <p:nvPr/>
          </p:nvSpPr>
          <p:spPr>
            <a:xfrm>
              <a:off x="609601" y="3500204"/>
              <a:ext cx="2091346" cy="1102494"/>
            </a:xfrm>
            <a:prstGeom prst="rect">
              <a:avLst/>
            </a:prstGeom>
            <a:solidFill>
              <a:srgbClr val="4F81BD">
                <a:lumMod val="5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runtime</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951027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1_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5.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6BDC9AB8D85574E92B3FF85DD8EEE9A" ma:contentTypeVersion="0" ma:contentTypeDescription="Create a new document." ma:contentTypeScope="" ma:versionID="ddc91d68531740eb4ffac8dfd0ac3039">
  <xsd:schema xmlns:xsd="http://www.w3.org/2001/XMLSchema" xmlns:xs="http://www.w3.org/2001/XMLSchema" xmlns:p="http://schemas.microsoft.com/office/2006/metadata/properties" targetNamespace="http://schemas.microsoft.com/office/2006/metadata/properties" ma:root="true" ma:fieldsID="595fb8ec1e0e1cfd5b45b077016c9ed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6497CF-FFDF-4FDB-8278-A4E189869E9B}">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www.w3.org/XML/1998/namespace"/>
  </ds:schemaRefs>
</ds:datastoreItem>
</file>

<file path=customXml/itemProps2.xml><?xml version="1.0" encoding="utf-8"?>
<ds:datastoreItem xmlns:ds="http://schemas.openxmlformats.org/officeDocument/2006/customXml" ds:itemID="{1C1284F2-D5A2-482D-9283-38905BD416F7}">
  <ds:schemaRefs>
    <ds:schemaRef ds:uri="http://schemas.microsoft.com/sharepoint/v3/contenttype/forms"/>
  </ds:schemaRefs>
</ds:datastoreItem>
</file>

<file path=customXml/itemProps3.xml><?xml version="1.0" encoding="utf-8"?>
<ds:datastoreItem xmlns:ds="http://schemas.openxmlformats.org/officeDocument/2006/customXml" ds:itemID="{53B502EA-CC61-4C3A-9239-E889C59E22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3339</TotalTime>
  <Words>1854</Words>
  <Application>Microsoft Office PowerPoint</Application>
  <PresentationFormat>Широкоэкранный</PresentationFormat>
  <Paragraphs>274</Paragraphs>
  <Slides>21</Slides>
  <Notes>8</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4</vt:i4>
      </vt:variant>
      <vt:variant>
        <vt:lpstr>Заголовки слайдов</vt:lpstr>
      </vt:variant>
      <vt:variant>
        <vt:i4>21</vt:i4>
      </vt:variant>
    </vt:vector>
  </HeadingPairs>
  <TitlesOfParts>
    <vt:vector size="36" baseType="lpstr">
      <vt:lpstr>Arial</vt:lpstr>
      <vt:lpstr>Calibri</vt:lpstr>
      <vt:lpstr>Consolas</vt:lpstr>
      <vt:lpstr>Segoe Light</vt:lpstr>
      <vt:lpstr>Segoe Pro Light</vt:lpstr>
      <vt:lpstr>Segoe UI</vt:lpstr>
      <vt:lpstr>Segoe UI Light</vt:lpstr>
      <vt:lpstr>Segoe UI Semibold</vt:lpstr>
      <vt:lpstr>Segoe UI Semilight</vt:lpstr>
      <vt:lpstr>Segoe UI Symbol</vt:lpstr>
      <vt:lpstr>Wingdings</vt:lpstr>
      <vt:lpstr>Тема Office</vt:lpstr>
      <vt:lpstr>MSVID_White_Blue_Accent_16x9_2013_06</vt:lpstr>
      <vt:lpstr>BUILD WHITE TEMPLATE</vt:lpstr>
      <vt:lpstr>1_BUILD WHITE TEMPLATE</vt:lpstr>
      <vt:lpstr>Введение в разработку универсальных приложений на платформе Windows  Часть 1: Введение в UWP</vt:lpstr>
      <vt:lpstr>Платформа Microsoft</vt:lpstr>
      <vt:lpstr>В каком мире мы живём…</vt:lpstr>
      <vt:lpstr>Презентация PowerPoint</vt:lpstr>
      <vt:lpstr>Презентация PowerPoint</vt:lpstr>
      <vt:lpstr>UWP: Платформа универсальных приложений</vt:lpstr>
      <vt:lpstr>Презентация PowerPoint</vt:lpstr>
      <vt:lpstr>Презентация PowerPoint</vt:lpstr>
      <vt:lpstr>Презентация PowerPoint</vt:lpstr>
      <vt:lpstr>Универсальная платформа приложений: API</vt:lpstr>
      <vt:lpstr>Что нужно для разработки UWP-приложения?</vt:lpstr>
      <vt:lpstr>Что представляет собой UWP-приложение</vt:lpstr>
      <vt:lpstr>Разделение дизайна и поведения</vt:lpstr>
      <vt:lpstr>DEMO 01: OpenWeatherMap.Simple</vt:lpstr>
      <vt:lpstr>Асинхронное программирование</vt:lpstr>
      <vt:lpstr>Как организовать обновление страницы</vt:lpstr>
      <vt:lpstr>DEMO 02: OpenWeatherMap с авто-обновлением</vt:lpstr>
      <vt:lpstr>Элементы управления XAML</vt:lpstr>
      <vt:lpstr>Мораль</vt:lpstr>
      <vt:lpstr>Контакты</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Konstantin Kichinsky</dc:creator>
  <cp:lastModifiedBy>Dmitry Soshnikov</cp:lastModifiedBy>
  <cp:revision>102</cp:revision>
  <dcterms:created xsi:type="dcterms:W3CDTF">2013-05-05T18:28:09Z</dcterms:created>
  <dcterms:modified xsi:type="dcterms:W3CDTF">2015-12-03T11:07:06Z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0x01010076BDC9AB8D85574E92B3FF85DD8EEE9A</vt:lpwstr>
  </property>
  <property fmtid="{D5CDD505-2E9C-101B-9397-08002B2CF9AE}" pid="3" name="IsMyDocuments">
    <vt:bool>true</vt:bool>
  </property>
</Properties>
</file>